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7" r:id="rId6"/>
    <p:sldId id="260"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6458"/>
    <a:srgbClr val="6DBFC1"/>
    <a:srgbClr val="A4AE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B5FF4-A0D4-41DE-BFF4-56387313313E}" v="5" dt="2023-02-07T13:11:56.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7" d="100"/>
          <a:sy n="67" d="100"/>
        </p:scale>
        <p:origin x="1296" y="5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ya263@outlook.com" userId="eabd6fdd2a476d28" providerId="LiveId" clId="{1A4B5FF4-A0D4-41DE-BFF4-56387313313E}"/>
    <pc:docChg chg="custSel addSld modSld">
      <pc:chgData name="diya263@outlook.com" userId="eabd6fdd2a476d28" providerId="LiveId" clId="{1A4B5FF4-A0D4-41DE-BFF4-56387313313E}" dt="2023-02-08T07:40:28.999" v="101" actId="20577"/>
      <pc:docMkLst>
        <pc:docMk/>
      </pc:docMkLst>
      <pc:sldChg chg="modSp mod">
        <pc:chgData name="diya263@outlook.com" userId="eabd6fdd2a476d28" providerId="LiveId" clId="{1A4B5FF4-A0D4-41DE-BFF4-56387313313E}" dt="2023-02-04T12:11:32.794" v="21" actId="20577"/>
        <pc:sldMkLst>
          <pc:docMk/>
          <pc:sldMk cId="735635725" sldId="258"/>
        </pc:sldMkLst>
        <pc:spChg chg="mod">
          <ac:chgData name="diya263@outlook.com" userId="eabd6fdd2a476d28" providerId="LiveId" clId="{1A4B5FF4-A0D4-41DE-BFF4-56387313313E}" dt="2023-02-04T12:11:32.794" v="21" actId="20577"/>
          <ac:spMkLst>
            <pc:docMk/>
            <pc:sldMk cId="735635725" sldId="258"/>
            <ac:spMk id="24" creationId="{3E6D4C1B-8A82-76CE-BE75-8FDFD8BA58FF}"/>
          </ac:spMkLst>
        </pc:spChg>
      </pc:sldChg>
      <pc:sldChg chg="addSp modSp mod">
        <pc:chgData name="diya263@outlook.com" userId="eabd6fdd2a476d28" providerId="LiveId" clId="{1A4B5FF4-A0D4-41DE-BFF4-56387313313E}" dt="2023-02-08T07:25:56.472" v="60" actId="20577"/>
        <pc:sldMkLst>
          <pc:docMk/>
          <pc:sldMk cId="3769354299" sldId="259"/>
        </pc:sldMkLst>
        <pc:spChg chg="mod">
          <ac:chgData name="diya263@outlook.com" userId="eabd6fdd2a476d28" providerId="LiveId" clId="{1A4B5FF4-A0D4-41DE-BFF4-56387313313E}" dt="2023-02-04T12:09:55.543" v="8" actId="20577"/>
          <ac:spMkLst>
            <pc:docMk/>
            <pc:sldMk cId="3769354299" sldId="259"/>
            <ac:spMk id="11" creationId="{D32C4BA3-FAD1-17F6-B2CF-3A6B0EA8287B}"/>
          </ac:spMkLst>
        </pc:spChg>
        <pc:spChg chg="mod">
          <ac:chgData name="diya263@outlook.com" userId="eabd6fdd2a476d28" providerId="LiveId" clId="{1A4B5FF4-A0D4-41DE-BFF4-56387313313E}" dt="2023-02-04T12:09:47.582" v="6" actId="1076"/>
          <ac:spMkLst>
            <pc:docMk/>
            <pc:sldMk cId="3769354299" sldId="259"/>
            <ac:spMk id="19" creationId="{0A7D8D3C-71F8-8255-67F1-BEB00AA7FBF4}"/>
          </ac:spMkLst>
        </pc:spChg>
        <pc:spChg chg="mod">
          <ac:chgData name="diya263@outlook.com" userId="eabd6fdd2a476d28" providerId="LiveId" clId="{1A4B5FF4-A0D4-41DE-BFF4-56387313313E}" dt="2023-02-08T07:25:56.472" v="60" actId="20577"/>
          <ac:spMkLst>
            <pc:docMk/>
            <pc:sldMk cId="3769354299" sldId="259"/>
            <ac:spMk id="43" creationId="{620FD26A-F814-5B0A-1EEF-804316236F0C}"/>
          </ac:spMkLst>
        </pc:spChg>
        <pc:spChg chg="add mod">
          <ac:chgData name="diya263@outlook.com" userId="eabd6fdd2a476d28" providerId="LiveId" clId="{1A4B5FF4-A0D4-41DE-BFF4-56387313313E}" dt="2023-02-04T12:10:52.105" v="18" actId="1076"/>
          <ac:spMkLst>
            <pc:docMk/>
            <pc:sldMk cId="3769354299" sldId="259"/>
            <ac:spMk id="48" creationId="{791B365D-3512-6896-5024-9B249C68D873}"/>
          </ac:spMkLst>
        </pc:spChg>
      </pc:sldChg>
      <pc:sldChg chg="addSp delSp modSp mod">
        <pc:chgData name="diya263@outlook.com" userId="eabd6fdd2a476d28" providerId="LiveId" clId="{1A4B5FF4-A0D4-41DE-BFF4-56387313313E}" dt="2023-02-07T13:12:00.363" v="49" actId="1076"/>
        <pc:sldMkLst>
          <pc:docMk/>
          <pc:sldMk cId="3774283870" sldId="260"/>
        </pc:sldMkLst>
        <pc:picChg chg="add mod">
          <ac:chgData name="diya263@outlook.com" userId="eabd6fdd2a476d28" providerId="LiveId" clId="{1A4B5FF4-A0D4-41DE-BFF4-56387313313E}" dt="2023-02-07T13:12:00.363" v="49" actId="1076"/>
          <ac:picMkLst>
            <pc:docMk/>
            <pc:sldMk cId="3774283870" sldId="260"/>
            <ac:picMk id="23" creationId="{27499D87-A189-918F-571A-0DFA7B2F5FD6}"/>
          </ac:picMkLst>
        </pc:picChg>
        <pc:picChg chg="del">
          <ac:chgData name="diya263@outlook.com" userId="eabd6fdd2a476d28" providerId="LiveId" clId="{1A4B5FF4-A0D4-41DE-BFF4-56387313313E}" dt="2023-02-07T13:11:46.869" v="45" actId="21"/>
          <ac:picMkLst>
            <pc:docMk/>
            <pc:sldMk cId="3774283870" sldId="260"/>
            <ac:picMk id="38" creationId="{C0471D39-EEDC-6985-FAA5-366A3C381B76}"/>
          </ac:picMkLst>
        </pc:picChg>
      </pc:sldChg>
      <pc:sldChg chg="addSp delSp modSp mod">
        <pc:chgData name="diya263@outlook.com" userId="eabd6fdd2a476d28" providerId="LiveId" clId="{1A4B5FF4-A0D4-41DE-BFF4-56387313313E}" dt="2023-02-07T13:09:22.224" v="44" actId="1076"/>
        <pc:sldMkLst>
          <pc:docMk/>
          <pc:sldMk cId="3919257526" sldId="261"/>
        </pc:sldMkLst>
        <pc:picChg chg="del">
          <ac:chgData name="diya263@outlook.com" userId="eabd6fdd2a476d28" providerId="LiveId" clId="{1A4B5FF4-A0D4-41DE-BFF4-56387313313E}" dt="2023-02-07T13:08:56.343" v="36" actId="21"/>
          <ac:picMkLst>
            <pc:docMk/>
            <pc:sldMk cId="3919257526" sldId="261"/>
            <ac:picMk id="27" creationId="{61B15A93-1BC2-E02C-731A-8D2028D14927}"/>
          </ac:picMkLst>
        </pc:picChg>
        <pc:picChg chg="add mod">
          <ac:chgData name="diya263@outlook.com" userId="eabd6fdd2a476d28" providerId="LiveId" clId="{1A4B5FF4-A0D4-41DE-BFF4-56387313313E}" dt="2023-02-07T13:09:22.224" v="44" actId="1076"/>
          <ac:picMkLst>
            <pc:docMk/>
            <pc:sldMk cId="3919257526" sldId="261"/>
            <ac:picMk id="29" creationId="{19261688-D285-2D33-5E81-819A5BE72662}"/>
          </ac:picMkLst>
        </pc:picChg>
      </pc:sldChg>
      <pc:sldChg chg="addSp delSp modSp mod">
        <pc:chgData name="diya263@outlook.com" userId="eabd6fdd2a476d28" providerId="LiveId" clId="{1A4B5FF4-A0D4-41DE-BFF4-56387313313E}" dt="2023-02-07T12:56:12.142" v="35" actId="1076"/>
        <pc:sldMkLst>
          <pc:docMk/>
          <pc:sldMk cId="3174437973" sldId="262"/>
        </pc:sldMkLst>
        <pc:picChg chg="del">
          <ac:chgData name="diya263@outlook.com" userId="eabd6fdd2a476d28" providerId="LiveId" clId="{1A4B5FF4-A0D4-41DE-BFF4-56387313313E}" dt="2023-02-07T12:55:58.847" v="33" actId="21"/>
          <ac:picMkLst>
            <pc:docMk/>
            <pc:sldMk cId="3174437973" sldId="262"/>
            <ac:picMk id="30" creationId="{4A71F25F-8A8D-8985-C691-603561DD4B20}"/>
          </ac:picMkLst>
        </pc:picChg>
        <pc:picChg chg="del">
          <ac:chgData name="diya263@outlook.com" userId="eabd6fdd2a476d28" providerId="LiveId" clId="{1A4B5FF4-A0D4-41DE-BFF4-56387313313E}" dt="2023-02-07T12:55:56.184" v="32" actId="21"/>
          <ac:picMkLst>
            <pc:docMk/>
            <pc:sldMk cId="3174437973" sldId="262"/>
            <ac:picMk id="35" creationId="{F23A377D-88ED-13DF-374B-9A5A24A55EA1}"/>
          </ac:picMkLst>
        </pc:picChg>
        <pc:picChg chg="add mod">
          <ac:chgData name="diya263@outlook.com" userId="eabd6fdd2a476d28" providerId="LiveId" clId="{1A4B5FF4-A0D4-41DE-BFF4-56387313313E}" dt="2023-02-07T12:56:12.142" v="35" actId="1076"/>
          <ac:picMkLst>
            <pc:docMk/>
            <pc:sldMk cId="3174437973" sldId="262"/>
            <ac:picMk id="37" creationId="{547C43CB-2300-974E-FAFF-2681256C7054}"/>
          </ac:picMkLst>
        </pc:picChg>
      </pc:sldChg>
      <pc:sldChg chg="addSp delSp modSp mod">
        <pc:chgData name="diya263@outlook.com" userId="eabd6fdd2a476d28" providerId="LiveId" clId="{1A4B5FF4-A0D4-41DE-BFF4-56387313313E}" dt="2023-02-07T12:55:41.926" v="31" actId="14100"/>
        <pc:sldMkLst>
          <pc:docMk/>
          <pc:sldMk cId="2569730997" sldId="263"/>
        </pc:sldMkLst>
        <pc:picChg chg="add mod">
          <ac:chgData name="diya263@outlook.com" userId="eabd6fdd2a476d28" providerId="LiveId" clId="{1A4B5FF4-A0D4-41DE-BFF4-56387313313E}" dt="2023-02-07T12:55:41.926" v="31" actId="14100"/>
          <ac:picMkLst>
            <pc:docMk/>
            <pc:sldMk cId="2569730997" sldId="263"/>
            <ac:picMk id="29" creationId="{72C5785A-01EC-5632-A84E-7991A32C0DDD}"/>
          </ac:picMkLst>
        </pc:picChg>
        <pc:picChg chg="del mod">
          <ac:chgData name="diya263@outlook.com" userId="eabd6fdd2a476d28" providerId="LiveId" clId="{1A4B5FF4-A0D4-41DE-BFF4-56387313313E}" dt="2023-02-07T12:55:21.998" v="25" actId="21"/>
          <ac:picMkLst>
            <pc:docMk/>
            <pc:sldMk cId="2569730997" sldId="263"/>
            <ac:picMk id="30" creationId="{18A00580-54A8-B2FF-0300-785A454F9116}"/>
          </ac:picMkLst>
        </pc:picChg>
        <pc:picChg chg="del">
          <ac:chgData name="diya263@outlook.com" userId="eabd6fdd2a476d28" providerId="LiveId" clId="{1A4B5FF4-A0D4-41DE-BFF4-56387313313E}" dt="2023-02-07T12:55:26.513" v="27" actId="21"/>
          <ac:picMkLst>
            <pc:docMk/>
            <pc:sldMk cId="2569730997" sldId="263"/>
            <ac:picMk id="37" creationId="{F022F803-13EC-1D24-98EA-1140F4C5EF91}"/>
          </ac:picMkLst>
        </pc:picChg>
      </pc:sldChg>
      <pc:sldChg chg="addSp modSp add mod">
        <pc:chgData name="diya263@outlook.com" userId="eabd6fdd2a476d28" providerId="LiveId" clId="{1A4B5FF4-A0D4-41DE-BFF4-56387313313E}" dt="2023-02-08T07:40:28.999" v="101" actId="20577"/>
        <pc:sldMkLst>
          <pc:docMk/>
          <pc:sldMk cId="2864407518" sldId="267"/>
        </pc:sldMkLst>
        <pc:spChg chg="mod">
          <ac:chgData name="diya263@outlook.com" userId="eabd6fdd2a476d28" providerId="LiveId" clId="{1A4B5FF4-A0D4-41DE-BFF4-56387313313E}" dt="2023-02-04T12:09:27.323" v="1" actId="1076"/>
          <ac:spMkLst>
            <pc:docMk/>
            <pc:sldMk cId="2864407518" sldId="267"/>
            <ac:spMk id="10" creationId="{13D4F9CE-82DE-E06A-8D55-0F984442269C}"/>
          </ac:spMkLst>
        </pc:spChg>
        <pc:spChg chg="mod">
          <ac:chgData name="diya263@outlook.com" userId="eabd6fdd2a476d28" providerId="LiveId" clId="{1A4B5FF4-A0D4-41DE-BFF4-56387313313E}" dt="2023-02-04T12:09:31.301" v="2" actId="1076"/>
          <ac:spMkLst>
            <pc:docMk/>
            <pc:sldMk cId="2864407518" sldId="267"/>
            <ac:spMk id="11" creationId="{D32C4BA3-FAD1-17F6-B2CF-3A6B0EA8287B}"/>
          </ac:spMkLst>
        </pc:spChg>
        <pc:spChg chg="mod">
          <ac:chgData name="diya263@outlook.com" userId="eabd6fdd2a476d28" providerId="LiveId" clId="{1A4B5FF4-A0D4-41DE-BFF4-56387313313E}" dt="2023-02-04T12:09:35.234" v="3" actId="1076"/>
          <ac:spMkLst>
            <pc:docMk/>
            <pc:sldMk cId="2864407518" sldId="267"/>
            <ac:spMk id="14" creationId="{C5609EBB-762B-5BB3-0593-EF8A867B9CE7}"/>
          </ac:spMkLst>
        </pc:spChg>
        <pc:spChg chg="mod">
          <ac:chgData name="diya263@outlook.com" userId="eabd6fdd2a476d28" providerId="LiveId" clId="{1A4B5FF4-A0D4-41DE-BFF4-56387313313E}" dt="2023-02-04T12:09:41.948" v="5" actId="1076"/>
          <ac:spMkLst>
            <pc:docMk/>
            <pc:sldMk cId="2864407518" sldId="267"/>
            <ac:spMk id="19" creationId="{0A7D8D3C-71F8-8255-67F1-BEB00AA7FBF4}"/>
          </ac:spMkLst>
        </pc:spChg>
        <pc:spChg chg="add mod">
          <ac:chgData name="diya263@outlook.com" userId="eabd6fdd2a476d28" providerId="LiveId" clId="{1A4B5FF4-A0D4-41DE-BFF4-56387313313E}" dt="2023-02-08T07:40:28.999" v="101" actId="20577"/>
          <ac:spMkLst>
            <pc:docMk/>
            <pc:sldMk cId="2864407518" sldId="267"/>
            <ac:spMk id="23" creationId="{239CB696-AD64-B921-50C2-E41ECF0E95A0}"/>
          </ac:spMkLst>
        </pc:spChg>
        <pc:spChg chg="mod">
          <ac:chgData name="diya263@outlook.com" userId="eabd6fdd2a476d28" providerId="LiveId" clId="{1A4B5FF4-A0D4-41DE-BFF4-56387313313E}" dt="2023-02-08T07:26:05.265" v="71" actId="20577"/>
          <ac:spMkLst>
            <pc:docMk/>
            <pc:sldMk cId="2864407518" sldId="267"/>
            <ac:spMk id="43" creationId="{620FD26A-F814-5B0A-1EEF-804316236F0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3183E-2CC0-40A3-926C-EE7A777490EE}" type="datetimeFigureOut">
              <a:rPr lang="en-IN" smtClean="0"/>
              <a:t>08-02-2023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A977E-511F-4992-A4A8-2E42F729306E}" type="slidenum">
              <a:rPr lang="en-IN" smtClean="0"/>
              <a:t>‹#›</a:t>
            </a:fld>
            <a:endParaRPr lang="en-IN"/>
          </a:p>
        </p:txBody>
      </p:sp>
    </p:spTree>
    <p:extLst>
      <p:ext uri="{BB962C8B-B14F-4D97-AF65-F5344CB8AC3E}">
        <p14:creationId xmlns:p14="http://schemas.microsoft.com/office/powerpoint/2010/main" val="2658572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112C-4852-6DFA-2882-832F743D9B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BDCE601-F899-B187-B37A-824E87EA20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928F4F-CF16-B504-C776-BF658413C543}"/>
              </a:ext>
            </a:extLst>
          </p:cNvPr>
          <p:cNvSpPr>
            <a:spLocks noGrp="1"/>
          </p:cNvSpPr>
          <p:nvPr>
            <p:ph type="dt" sz="half" idx="10"/>
          </p:nvPr>
        </p:nvSpPr>
        <p:spPr/>
        <p:txBody>
          <a:bodyPr/>
          <a:lstStyle/>
          <a:p>
            <a:fld id="{71FF7361-D7FD-44A1-AEA3-5DA5736EB8D4}" type="datetimeFigureOut">
              <a:rPr lang="en-IN" smtClean="0"/>
              <a:t>08-02-2023</a:t>
            </a:fld>
            <a:endParaRPr lang="en-IN"/>
          </a:p>
        </p:txBody>
      </p:sp>
      <p:sp>
        <p:nvSpPr>
          <p:cNvPr id="5" name="Footer Placeholder 4">
            <a:extLst>
              <a:ext uri="{FF2B5EF4-FFF2-40B4-BE49-F238E27FC236}">
                <a16:creationId xmlns:a16="http://schemas.microsoft.com/office/drawing/2014/main" id="{698F9693-2EF7-6F51-0452-39D28B200B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ECF1D1-11E1-DBE0-6BE3-993244BFD0A3}"/>
              </a:ext>
            </a:extLst>
          </p:cNvPr>
          <p:cNvSpPr>
            <a:spLocks noGrp="1"/>
          </p:cNvSpPr>
          <p:nvPr>
            <p:ph type="sldNum" sz="quarter" idx="12"/>
          </p:nvPr>
        </p:nvSpPr>
        <p:spPr/>
        <p:txBody>
          <a:bodyPr/>
          <a:lstStyle/>
          <a:p>
            <a:fld id="{EAB775F1-A300-45D2-81B5-54F24E348B72}" type="slidenum">
              <a:rPr lang="en-IN" smtClean="0"/>
              <a:t>‹#›</a:t>
            </a:fld>
            <a:endParaRPr lang="en-IN"/>
          </a:p>
        </p:txBody>
      </p:sp>
    </p:spTree>
    <p:extLst>
      <p:ext uri="{BB962C8B-B14F-4D97-AF65-F5344CB8AC3E}">
        <p14:creationId xmlns:p14="http://schemas.microsoft.com/office/powerpoint/2010/main" val="305998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02F4-7677-4A55-3F97-96164209C5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C4F4BB-D56F-227B-C0F3-80BCED525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C02AEB-C632-B616-FFD3-BB4E2F79958C}"/>
              </a:ext>
            </a:extLst>
          </p:cNvPr>
          <p:cNvSpPr>
            <a:spLocks noGrp="1"/>
          </p:cNvSpPr>
          <p:nvPr>
            <p:ph type="dt" sz="half" idx="10"/>
          </p:nvPr>
        </p:nvSpPr>
        <p:spPr/>
        <p:txBody>
          <a:bodyPr/>
          <a:lstStyle/>
          <a:p>
            <a:fld id="{71FF7361-D7FD-44A1-AEA3-5DA5736EB8D4}" type="datetimeFigureOut">
              <a:rPr lang="en-IN" smtClean="0"/>
              <a:t>08-02-2023</a:t>
            </a:fld>
            <a:endParaRPr lang="en-IN"/>
          </a:p>
        </p:txBody>
      </p:sp>
      <p:sp>
        <p:nvSpPr>
          <p:cNvPr id="5" name="Footer Placeholder 4">
            <a:extLst>
              <a:ext uri="{FF2B5EF4-FFF2-40B4-BE49-F238E27FC236}">
                <a16:creationId xmlns:a16="http://schemas.microsoft.com/office/drawing/2014/main" id="{42169378-14FC-6CA4-41D7-CFCC7B951E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72DB17-15D1-4D72-C7CE-AB3A610A800A}"/>
              </a:ext>
            </a:extLst>
          </p:cNvPr>
          <p:cNvSpPr>
            <a:spLocks noGrp="1"/>
          </p:cNvSpPr>
          <p:nvPr>
            <p:ph type="sldNum" sz="quarter" idx="12"/>
          </p:nvPr>
        </p:nvSpPr>
        <p:spPr/>
        <p:txBody>
          <a:bodyPr/>
          <a:lstStyle/>
          <a:p>
            <a:fld id="{EAB775F1-A300-45D2-81B5-54F24E348B72}" type="slidenum">
              <a:rPr lang="en-IN" smtClean="0"/>
              <a:t>‹#›</a:t>
            </a:fld>
            <a:endParaRPr lang="en-IN"/>
          </a:p>
        </p:txBody>
      </p:sp>
    </p:spTree>
    <p:extLst>
      <p:ext uri="{BB962C8B-B14F-4D97-AF65-F5344CB8AC3E}">
        <p14:creationId xmlns:p14="http://schemas.microsoft.com/office/powerpoint/2010/main" val="4094369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125CCD-EADE-90B9-1ECC-65D9D09C4F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ED5634-7C1E-AEC8-B69F-1798A1978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BD350B-87A0-AF88-C58F-ACC518C1288D}"/>
              </a:ext>
            </a:extLst>
          </p:cNvPr>
          <p:cNvSpPr>
            <a:spLocks noGrp="1"/>
          </p:cNvSpPr>
          <p:nvPr>
            <p:ph type="dt" sz="half" idx="10"/>
          </p:nvPr>
        </p:nvSpPr>
        <p:spPr/>
        <p:txBody>
          <a:bodyPr/>
          <a:lstStyle/>
          <a:p>
            <a:fld id="{71FF7361-D7FD-44A1-AEA3-5DA5736EB8D4}" type="datetimeFigureOut">
              <a:rPr lang="en-IN" smtClean="0"/>
              <a:t>08-02-2023</a:t>
            </a:fld>
            <a:endParaRPr lang="en-IN"/>
          </a:p>
        </p:txBody>
      </p:sp>
      <p:sp>
        <p:nvSpPr>
          <p:cNvPr id="5" name="Footer Placeholder 4">
            <a:extLst>
              <a:ext uri="{FF2B5EF4-FFF2-40B4-BE49-F238E27FC236}">
                <a16:creationId xmlns:a16="http://schemas.microsoft.com/office/drawing/2014/main" id="{3DD9C38D-72A3-BBD0-780E-65EA3088A0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05F631-72F5-FD49-8632-8185E7EE698F}"/>
              </a:ext>
            </a:extLst>
          </p:cNvPr>
          <p:cNvSpPr>
            <a:spLocks noGrp="1"/>
          </p:cNvSpPr>
          <p:nvPr>
            <p:ph type="sldNum" sz="quarter" idx="12"/>
          </p:nvPr>
        </p:nvSpPr>
        <p:spPr/>
        <p:txBody>
          <a:bodyPr/>
          <a:lstStyle/>
          <a:p>
            <a:fld id="{EAB775F1-A300-45D2-81B5-54F24E348B72}" type="slidenum">
              <a:rPr lang="en-IN" smtClean="0"/>
              <a:t>‹#›</a:t>
            </a:fld>
            <a:endParaRPr lang="en-IN"/>
          </a:p>
        </p:txBody>
      </p:sp>
    </p:spTree>
    <p:extLst>
      <p:ext uri="{BB962C8B-B14F-4D97-AF65-F5344CB8AC3E}">
        <p14:creationId xmlns:p14="http://schemas.microsoft.com/office/powerpoint/2010/main" val="24111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F19F6-FD01-0EC6-5942-58B12CA825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956E53-5136-27D4-E5FE-710D2D2046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1A3286-A386-4AF6-E4DD-131E9D561D3A}"/>
              </a:ext>
            </a:extLst>
          </p:cNvPr>
          <p:cNvSpPr>
            <a:spLocks noGrp="1"/>
          </p:cNvSpPr>
          <p:nvPr>
            <p:ph type="dt" sz="half" idx="10"/>
          </p:nvPr>
        </p:nvSpPr>
        <p:spPr/>
        <p:txBody>
          <a:bodyPr/>
          <a:lstStyle/>
          <a:p>
            <a:fld id="{71FF7361-D7FD-44A1-AEA3-5DA5736EB8D4}" type="datetimeFigureOut">
              <a:rPr lang="en-IN" smtClean="0"/>
              <a:t>08-02-2023</a:t>
            </a:fld>
            <a:endParaRPr lang="en-IN"/>
          </a:p>
        </p:txBody>
      </p:sp>
      <p:sp>
        <p:nvSpPr>
          <p:cNvPr id="5" name="Footer Placeholder 4">
            <a:extLst>
              <a:ext uri="{FF2B5EF4-FFF2-40B4-BE49-F238E27FC236}">
                <a16:creationId xmlns:a16="http://schemas.microsoft.com/office/drawing/2014/main" id="{AC4ACE34-9DAD-986B-6487-F66C70C437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40CF15-F203-0648-E66D-46EBD19A1EF8}"/>
              </a:ext>
            </a:extLst>
          </p:cNvPr>
          <p:cNvSpPr>
            <a:spLocks noGrp="1"/>
          </p:cNvSpPr>
          <p:nvPr>
            <p:ph type="sldNum" sz="quarter" idx="12"/>
          </p:nvPr>
        </p:nvSpPr>
        <p:spPr/>
        <p:txBody>
          <a:bodyPr/>
          <a:lstStyle/>
          <a:p>
            <a:fld id="{EAB775F1-A300-45D2-81B5-54F24E348B72}" type="slidenum">
              <a:rPr lang="en-IN" smtClean="0"/>
              <a:t>‹#›</a:t>
            </a:fld>
            <a:endParaRPr lang="en-IN"/>
          </a:p>
        </p:txBody>
      </p:sp>
    </p:spTree>
    <p:extLst>
      <p:ext uri="{BB962C8B-B14F-4D97-AF65-F5344CB8AC3E}">
        <p14:creationId xmlns:p14="http://schemas.microsoft.com/office/powerpoint/2010/main" val="355436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5EC1-F9E0-465A-ABEA-9DB8FC01C6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4B1906-2A80-5FC2-31FE-F788F85107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438492-A1B2-B5BA-A4D3-6D5004EA339A}"/>
              </a:ext>
            </a:extLst>
          </p:cNvPr>
          <p:cNvSpPr>
            <a:spLocks noGrp="1"/>
          </p:cNvSpPr>
          <p:nvPr>
            <p:ph type="dt" sz="half" idx="10"/>
          </p:nvPr>
        </p:nvSpPr>
        <p:spPr/>
        <p:txBody>
          <a:bodyPr/>
          <a:lstStyle/>
          <a:p>
            <a:fld id="{71FF7361-D7FD-44A1-AEA3-5DA5736EB8D4}" type="datetimeFigureOut">
              <a:rPr lang="en-IN" smtClean="0"/>
              <a:t>08-02-2023</a:t>
            </a:fld>
            <a:endParaRPr lang="en-IN"/>
          </a:p>
        </p:txBody>
      </p:sp>
      <p:sp>
        <p:nvSpPr>
          <p:cNvPr id="5" name="Footer Placeholder 4">
            <a:extLst>
              <a:ext uri="{FF2B5EF4-FFF2-40B4-BE49-F238E27FC236}">
                <a16:creationId xmlns:a16="http://schemas.microsoft.com/office/drawing/2014/main" id="{094B9A75-0716-CEE2-870A-FC22F7794B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4F802F-577E-5F2A-AF4A-0DEBBE521793}"/>
              </a:ext>
            </a:extLst>
          </p:cNvPr>
          <p:cNvSpPr>
            <a:spLocks noGrp="1"/>
          </p:cNvSpPr>
          <p:nvPr>
            <p:ph type="sldNum" sz="quarter" idx="12"/>
          </p:nvPr>
        </p:nvSpPr>
        <p:spPr/>
        <p:txBody>
          <a:bodyPr/>
          <a:lstStyle/>
          <a:p>
            <a:fld id="{EAB775F1-A300-45D2-81B5-54F24E348B72}" type="slidenum">
              <a:rPr lang="en-IN" smtClean="0"/>
              <a:t>‹#›</a:t>
            </a:fld>
            <a:endParaRPr lang="en-IN"/>
          </a:p>
        </p:txBody>
      </p:sp>
    </p:spTree>
    <p:extLst>
      <p:ext uri="{BB962C8B-B14F-4D97-AF65-F5344CB8AC3E}">
        <p14:creationId xmlns:p14="http://schemas.microsoft.com/office/powerpoint/2010/main" val="23137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91F6-FE6D-A145-2176-34E4E6760A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41DFED-9112-42E0-488D-57E7920A1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B84D86-379E-3240-DDE9-A827009E4B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96C7E2B-9E27-8C2C-FCE3-BDF83FD2AC27}"/>
              </a:ext>
            </a:extLst>
          </p:cNvPr>
          <p:cNvSpPr>
            <a:spLocks noGrp="1"/>
          </p:cNvSpPr>
          <p:nvPr>
            <p:ph type="dt" sz="half" idx="10"/>
          </p:nvPr>
        </p:nvSpPr>
        <p:spPr/>
        <p:txBody>
          <a:bodyPr/>
          <a:lstStyle/>
          <a:p>
            <a:fld id="{71FF7361-D7FD-44A1-AEA3-5DA5736EB8D4}" type="datetimeFigureOut">
              <a:rPr lang="en-IN" smtClean="0"/>
              <a:t>08-02-2023</a:t>
            </a:fld>
            <a:endParaRPr lang="en-IN"/>
          </a:p>
        </p:txBody>
      </p:sp>
      <p:sp>
        <p:nvSpPr>
          <p:cNvPr id="6" name="Footer Placeholder 5">
            <a:extLst>
              <a:ext uri="{FF2B5EF4-FFF2-40B4-BE49-F238E27FC236}">
                <a16:creationId xmlns:a16="http://schemas.microsoft.com/office/drawing/2014/main" id="{C2D07E4C-A3A3-0703-45CC-0DDA886C61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688B44-125A-3FEF-F81B-30990EA10BB6}"/>
              </a:ext>
            </a:extLst>
          </p:cNvPr>
          <p:cNvSpPr>
            <a:spLocks noGrp="1"/>
          </p:cNvSpPr>
          <p:nvPr>
            <p:ph type="sldNum" sz="quarter" idx="12"/>
          </p:nvPr>
        </p:nvSpPr>
        <p:spPr/>
        <p:txBody>
          <a:bodyPr/>
          <a:lstStyle/>
          <a:p>
            <a:fld id="{EAB775F1-A300-45D2-81B5-54F24E348B72}" type="slidenum">
              <a:rPr lang="en-IN" smtClean="0"/>
              <a:t>‹#›</a:t>
            </a:fld>
            <a:endParaRPr lang="en-IN"/>
          </a:p>
        </p:txBody>
      </p:sp>
    </p:spTree>
    <p:extLst>
      <p:ext uri="{BB962C8B-B14F-4D97-AF65-F5344CB8AC3E}">
        <p14:creationId xmlns:p14="http://schemas.microsoft.com/office/powerpoint/2010/main" val="857361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F6D7-08DD-8F1A-48B5-E6A21415A4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7EA740-145C-99F6-B62E-D5935A5099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C8C9DB-52C9-D0EB-D858-279D5D565F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40A7EE-3059-FA26-84ED-537A5D3A28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BD26D1-0756-73E5-CCE4-3D14030598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823F24F-2D2F-9BE2-6548-A86A4E4C2327}"/>
              </a:ext>
            </a:extLst>
          </p:cNvPr>
          <p:cNvSpPr>
            <a:spLocks noGrp="1"/>
          </p:cNvSpPr>
          <p:nvPr>
            <p:ph type="dt" sz="half" idx="10"/>
          </p:nvPr>
        </p:nvSpPr>
        <p:spPr/>
        <p:txBody>
          <a:bodyPr/>
          <a:lstStyle/>
          <a:p>
            <a:fld id="{71FF7361-D7FD-44A1-AEA3-5DA5736EB8D4}" type="datetimeFigureOut">
              <a:rPr lang="en-IN" smtClean="0"/>
              <a:t>08-02-2023</a:t>
            </a:fld>
            <a:endParaRPr lang="en-IN"/>
          </a:p>
        </p:txBody>
      </p:sp>
      <p:sp>
        <p:nvSpPr>
          <p:cNvPr id="8" name="Footer Placeholder 7">
            <a:extLst>
              <a:ext uri="{FF2B5EF4-FFF2-40B4-BE49-F238E27FC236}">
                <a16:creationId xmlns:a16="http://schemas.microsoft.com/office/drawing/2014/main" id="{4E0BE28C-265E-6413-BCBF-43832B7CBA7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480942-1A3C-FF94-FD5A-C0A3B126FC38}"/>
              </a:ext>
            </a:extLst>
          </p:cNvPr>
          <p:cNvSpPr>
            <a:spLocks noGrp="1"/>
          </p:cNvSpPr>
          <p:nvPr>
            <p:ph type="sldNum" sz="quarter" idx="12"/>
          </p:nvPr>
        </p:nvSpPr>
        <p:spPr/>
        <p:txBody>
          <a:bodyPr/>
          <a:lstStyle/>
          <a:p>
            <a:fld id="{EAB775F1-A300-45D2-81B5-54F24E348B72}" type="slidenum">
              <a:rPr lang="en-IN" smtClean="0"/>
              <a:t>‹#›</a:t>
            </a:fld>
            <a:endParaRPr lang="en-IN"/>
          </a:p>
        </p:txBody>
      </p:sp>
    </p:spTree>
    <p:extLst>
      <p:ext uri="{BB962C8B-B14F-4D97-AF65-F5344CB8AC3E}">
        <p14:creationId xmlns:p14="http://schemas.microsoft.com/office/powerpoint/2010/main" val="1512955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C7C7-593E-4483-4D3D-BE09D5C5C6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CBA6669-5A3E-355C-92BD-105815EECE17}"/>
              </a:ext>
            </a:extLst>
          </p:cNvPr>
          <p:cNvSpPr>
            <a:spLocks noGrp="1"/>
          </p:cNvSpPr>
          <p:nvPr>
            <p:ph type="dt" sz="half" idx="10"/>
          </p:nvPr>
        </p:nvSpPr>
        <p:spPr/>
        <p:txBody>
          <a:bodyPr/>
          <a:lstStyle/>
          <a:p>
            <a:fld id="{71FF7361-D7FD-44A1-AEA3-5DA5736EB8D4}" type="datetimeFigureOut">
              <a:rPr lang="en-IN" smtClean="0"/>
              <a:t>08-02-2023</a:t>
            </a:fld>
            <a:endParaRPr lang="en-IN"/>
          </a:p>
        </p:txBody>
      </p:sp>
      <p:sp>
        <p:nvSpPr>
          <p:cNvPr id="4" name="Footer Placeholder 3">
            <a:extLst>
              <a:ext uri="{FF2B5EF4-FFF2-40B4-BE49-F238E27FC236}">
                <a16:creationId xmlns:a16="http://schemas.microsoft.com/office/drawing/2014/main" id="{F7FFCB26-5FF6-C808-D00E-83B2AB498F2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FE13A5-C30B-EDCC-758C-85E0824E6A1E}"/>
              </a:ext>
            </a:extLst>
          </p:cNvPr>
          <p:cNvSpPr>
            <a:spLocks noGrp="1"/>
          </p:cNvSpPr>
          <p:nvPr>
            <p:ph type="sldNum" sz="quarter" idx="12"/>
          </p:nvPr>
        </p:nvSpPr>
        <p:spPr/>
        <p:txBody>
          <a:bodyPr/>
          <a:lstStyle/>
          <a:p>
            <a:fld id="{EAB775F1-A300-45D2-81B5-54F24E348B72}" type="slidenum">
              <a:rPr lang="en-IN" smtClean="0"/>
              <a:t>‹#›</a:t>
            </a:fld>
            <a:endParaRPr lang="en-IN"/>
          </a:p>
        </p:txBody>
      </p:sp>
    </p:spTree>
    <p:extLst>
      <p:ext uri="{BB962C8B-B14F-4D97-AF65-F5344CB8AC3E}">
        <p14:creationId xmlns:p14="http://schemas.microsoft.com/office/powerpoint/2010/main" val="3695159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A57140-5A20-D14B-8E68-F7B340ECA676}"/>
              </a:ext>
            </a:extLst>
          </p:cNvPr>
          <p:cNvSpPr>
            <a:spLocks noGrp="1"/>
          </p:cNvSpPr>
          <p:nvPr>
            <p:ph type="dt" sz="half" idx="10"/>
          </p:nvPr>
        </p:nvSpPr>
        <p:spPr/>
        <p:txBody>
          <a:bodyPr/>
          <a:lstStyle/>
          <a:p>
            <a:fld id="{71FF7361-D7FD-44A1-AEA3-5DA5736EB8D4}" type="datetimeFigureOut">
              <a:rPr lang="en-IN" smtClean="0"/>
              <a:t>08-02-2023</a:t>
            </a:fld>
            <a:endParaRPr lang="en-IN"/>
          </a:p>
        </p:txBody>
      </p:sp>
      <p:sp>
        <p:nvSpPr>
          <p:cNvPr id="3" name="Footer Placeholder 2">
            <a:extLst>
              <a:ext uri="{FF2B5EF4-FFF2-40B4-BE49-F238E27FC236}">
                <a16:creationId xmlns:a16="http://schemas.microsoft.com/office/drawing/2014/main" id="{EB69D342-E942-3AB7-F485-EF96F0ECFA2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E10B0BC-15BE-7321-4F6D-63CC26861B99}"/>
              </a:ext>
            </a:extLst>
          </p:cNvPr>
          <p:cNvSpPr>
            <a:spLocks noGrp="1"/>
          </p:cNvSpPr>
          <p:nvPr>
            <p:ph type="sldNum" sz="quarter" idx="12"/>
          </p:nvPr>
        </p:nvSpPr>
        <p:spPr/>
        <p:txBody>
          <a:bodyPr/>
          <a:lstStyle/>
          <a:p>
            <a:fld id="{EAB775F1-A300-45D2-81B5-54F24E348B72}" type="slidenum">
              <a:rPr lang="en-IN" smtClean="0"/>
              <a:t>‹#›</a:t>
            </a:fld>
            <a:endParaRPr lang="en-IN"/>
          </a:p>
        </p:txBody>
      </p:sp>
    </p:spTree>
    <p:extLst>
      <p:ext uri="{BB962C8B-B14F-4D97-AF65-F5344CB8AC3E}">
        <p14:creationId xmlns:p14="http://schemas.microsoft.com/office/powerpoint/2010/main" val="434192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B35A-FDC4-43B5-0588-D3E22202B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CFDB0D-2DB5-A533-F4DB-5ABB529734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43B17B-E844-51F5-40C2-A3D2F85CC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B3B92-31D3-544C-6348-4039D5352A00}"/>
              </a:ext>
            </a:extLst>
          </p:cNvPr>
          <p:cNvSpPr>
            <a:spLocks noGrp="1"/>
          </p:cNvSpPr>
          <p:nvPr>
            <p:ph type="dt" sz="half" idx="10"/>
          </p:nvPr>
        </p:nvSpPr>
        <p:spPr/>
        <p:txBody>
          <a:bodyPr/>
          <a:lstStyle/>
          <a:p>
            <a:fld id="{71FF7361-D7FD-44A1-AEA3-5DA5736EB8D4}" type="datetimeFigureOut">
              <a:rPr lang="en-IN" smtClean="0"/>
              <a:t>08-02-2023</a:t>
            </a:fld>
            <a:endParaRPr lang="en-IN"/>
          </a:p>
        </p:txBody>
      </p:sp>
      <p:sp>
        <p:nvSpPr>
          <p:cNvPr id="6" name="Footer Placeholder 5">
            <a:extLst>
              <a:ext uri="{FF2B5EF4-FFF2-40B4-BE49-F238E27FC236}">
                <a16:creationId xmlns:a16="http://schemas.microsoft.com/office/drawing/2014/main" id="{75EFD748-3BFE-CF36-3D8D-E59F58DC04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2C21F3-2439-A550-3B55-C45C568D08AB}"/>
              </a:ext>
            </a:extLst>
          </p:cNvPr>
          <p:cNvSpPr>
            <a:spLocks noGrp="1"/>
          </p:cNvSpPr>
          <p:nvPr>
            <p:ph type="sldNum" sz="quarter" idx="12"/>
          </p:nvPr>
        </p:nvSpPr>
        <p:spPr/>
        <p:txBody>
          <a:bodyPr/>
          <a:lstStyle/>
          <a:p>
            <a:fld id="{EAB775F1-A300-45D2-81B5-54F24E348B72}" type="slidenum">
              <a:rPr lang="en-IN" smtClean="0"/>
              <a:t>‹#›</a:t>
            </a:fld>
            <a:endParaRPr lang="en-IN"/>
          </a:p>
        </p:txBody>
      </p:sp>
    </p:spTree>
    <p:extLst>
      <p:ext uri="{BB962C8B-B14F-4D97-AF65-F5344CB8AC3E}">
        <p14:creationId xmlns:p14="http://schemas.microsoft.com/office/powerpoint/2010/main" val="2914502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9D961-AD9C-7B80-C0BC-F142046B6C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A7A0898-9ECE-33A3-FF11-6DC50BA17C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AFF973-024B-F916-797D-502825C92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49CA9A-F682-165D-742E-6A6AD5FFFE4F}"/>
              </a:ext>
            </a:extLst>
          </p:cNvPr>
          <p:cNvSpPr>
            <a:spLocks noGrp="1"/>
          </p:cNvSpPr>
          <p:nvPr>
            <p:ph type="dt" sz="half" idx="10"/>
          </p:nvPr>
        </p:nvSpPr>
        <p:spPr/>
        <p:txBody>
          <a:bodyPr/>
          <a:lstStyle/>
          <a:p>
            <a:fld id="{71FF7361-D7FD-44A1-AEA3-5DA5736EB8D4}" type="datetimeFigureOut">
              <a:rPr lang="en-IN" smtClean="0"/>
              <a:t>08-02-2023</a:t>
            </a:fld>
            <a:endParaRPr lang="en-IN"/>
          </a:p>
        </p:txBody>
      </p:sp>
      <p:sp>
        <p:nvSpPr>
          <p:cNvPr id="6" name="Footer Placeholder 5">
            <a:extLst>
              <a:ext uri="{FF2B5EF4-FFF2-40B4-BE49-F238E27FC236}">
                <a16:creationId xmlns:a16="http://schemas.microsoft.com/office/drawing/2014/main" id="{FA98BA57-DBE7-9566-9F9C-7F88463EDA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3173BC-E4D8-CDB0-9A1B-437BF6533CA3}"/>
              </a:ext>
            </a:extLst>
          </p:cNvPr>
          <p:cNvSpPr>
            <a:spLocks noGrp="1"/>
          </p:cNvSpPr>
          <p:nvPr>
            <p:ph type="sldNum" sz="quarter" idx="12"/>
          </p:nvPr>
        </p:nvSpPr>
        <p:spPr/>
        <p:txBody>
          <a:bodyPr/>
          <a:lstStyle/>
          <a:p>
            <a:fld id="{EAB775F1-A300-45D2-81B5-54F24E348B72}" type="slidenum">
              <a:rPr lang="en-IN" smtClean="0"/>
              <a:t>‹#›</a:t>
            </a:fld>
            <a:endParaRPr lang="en-IN"/>
          </a:p>
        </p:txBody>
      </p:sp>
    </p:spTree>
    <p:extLst>
      <p:ext uri="{BB962C8B-B14F-4D97-AF65-F5344CB8AC3E}">
        <p14:creationId xmlns:p14="http://schemas.microsoft.com/office/powerpoint/2010/main" val="3291681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76E191-D07B-953E-EC59-9670BE3862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0E64DE-2206-3429-435B-EAEFEE26A9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651128-F7CC-15E8-ECF9-1B9A6DC8F8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FF7361-D7FD-44A1-AEA3-5DA5736EB8D4}" type="datetimeFigureOut">
              <a:rPr lang="en-IN" smtClean="0"/>
              <a:t>08-02-2023</a:t>
            </a:fld>
            <a:endParaRPr lang="en-IN"/>
          </a:p>
        </p:txBody>
      </p:sp>
      <p:sp>
        <p:nvSpPr>
          <p:cNvPr id="5" name="Footer Placeholder 4">
            <a:extLst>
              <a:ext uri="{FF2B5EF4-FFF2-40B4-BE49-F238E27FC236}">
                <a16:creationId xmlns:a16="http://schemas.microsoft.com/office/drawing/2014/main" id="{FCD9CF5A-4C78-2405-7444-A33591BAEC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B8F99F-1F63-490C-B475-1415242EAB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775F1-A300-45D2-81B5-54F24E348B72}" type="slidenum">
              <a:rPr lang="en-IN" smtClean="0"/>
              <a:t>‹#›</a:t>
            </a:fld>
            <a:endParaRPr lang="en-IN"/>
          </a:p>
        </p:txBody>
      </p:sp>
    </p:spTree>
    <p:extLst>
      <p:ext uri="{BB962C8B-B14F-4D97-AF65-F5344CB8AC3E}">
        <p14:creationId xmlns:p14="http://schemas.microsoft.com/office/powerpoint/2010/main" val="1123236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3.jp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jpg"/><Relationship Id="rId2" Type="http://schemas.openxmlformats.org/officeDocument/2006/relationships/image" Target="../media/image8.gif"/><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5.jpg"/><Relationship Id="rId5" Type="http://schemas.openxmlformats.org/officeDocument/2006/relationships/image" Target="../media/image7.png"/><Relationship Id="rId10" Type="http://schemas.openxmlformats.org/officeDocument/2006/relationships/image" Target="../media/image10.jpg"/><Relationship Id="rId4" Type="http://schemas.microsoft.com/office/2007/relationships/hdphoto" Target="../media/hdphoto1.wdp"/><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3.jp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jpg"/><Relationship Id="rId2" Type="http://schemas.openxmlformats.org/officeDocument/2006/relationships/image" Target="../media/image8.gif"/><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5.jpg"/><Relationship Id="rId5" Type="http://schemas.openxmlformats.org/officeDocument/2006/relationships/image" Target="../media/image7.png"/><Relationship Id="rId10" Type="http://schemas.openxmlformats.org/officeDocument/2006/relationships/image" Target="../media/image10.jpg"/><Relationship Id="rId4" Type="http://schemas.microsoft.com/office/2007/relationships/hdphoto" Target="../media/hdphoto1.wdp"/><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3.jp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jpg"/><Relationship Id="rId2" Type="http://schemas.openxmlformats.org/officeDocument/2006/relationships/image" Target="../media/image8.gif"/><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5.jpg"/><Relationship Id="rId5" Type="http://schemas.openxmlformats.org/officeDocument/2006/relationships/image" Target="../media/image7.png"/><Relationship Id="rId10" Type="http://schemas.openxmlformats.org/officeDocument/2006/relationships/image" Target="../media/image10.jpg"/><Relationship Id="rId4" Type="http://schemas.microsoft.com/office/2007/relationships/hdphoto" Target="../media/hdphoto1.wdp"/><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8.gif"/><Relationship Id="rId3" Type="http://schemas.microsoft.com/office/2007/relationships/hdphoto" Target="../media/hdphoto1.wdp"/><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8.gif"/><Relationship Id="rId3" Type="http://schemas.microsoft.com/office/2007/relationships/hdphoto" Target="../media/hdphoto1.wdp"/><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8.gif"/><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8.gif"/><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7.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0.jp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8.gif"/><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0.jpg"/><Relationship Id="rId4" Type="http://schemas.microsoft.com/office/2007/relationships/hdphoto" Target="../media/hdphoto1.wdp"/><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4.png"/><Relationship Id="rId2" Type="http://schemas.openxmlformats.org/officeDocument/2006/relationships/image" Target="../media/image8.gif"/><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0.jpg"/><Relationship Id="rId4" Type="http://schemas.microsoft.com/office/2007/relationships/hdphoto" Target="../media/hdphoto1.wdp"/><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9A171-251D-6F6E-A29C-0702D167043A}"/>
              </a:ext>
            </a:extLst>
          </p:cNvPr>
          <p:cNvSpPr>
            <a:spLocks noGrp="1"/>
          </p:cNvSpPr>
          <p:nvPr>
            <p:ph type="ctrTitle"/>
          </p:nvPr>
        </p:nvSpPr>
        <p:spPr>
          <a:xfrm>
            <a:off x="359434" y="1277203"/>
            <a:ext cx="9144000" cy="3777382"/>
          </a:xfrm>
        </p:spPr>
        <p:txBody>
          <a:bodyPr>
            <a:noAutofit/>
          </a:bodyPr>
          <a:lstStyle/>
          <a:p>
            <a:br>
              <a:rPr lang="en-US" sz="11900" dirty="0">
                <a:solidFill>
                  <a:schemeClr val="bg1"/>
                </a:solidFill>
                <a:latin typeface="Script MT Bold" panose="03040602040607080904" pitchFamily="66" charset="0"/>
              </a:rPr>
            </a:br>
            <a:br>
              <a:rPr lang="en-US" sz="11900" dirty="0">
                <a:solidFill>
                  <a:schemeClr val="bg1"/>
                </a:solidFill>
                <a:latin typeface="Script MT Bold" panose="03040602040607080904" pitchFamily="66" charset="0"/>
              </a:rPr>
            </a:br>
            <a:r>
              <a:rPr lang="en-US" sz="11900" dirty="0" err="1">
                <a:solidFill>
                  <a:schemeClr val="bg1"/>
                </a:solidFill>
                <a:latin typeface="Script MT Bold" panose="03040602040607080904" pitchFamily="66" charset="0"/>
              </a:rPr>
              <a:t>DocTech</a:t>
            </a:r>
            <a:r>
              <a:rPr lang="en-US" sz="11900" dirty="0">
                <a:solidFill>
                  <a:schemeClr val="bg1"/>
                </a:solidFill>
                <a:latin typeface="Script MT Bold" panose="03040602040607080904" pitchFamily="66" charset="0"/>
              </a:rPr>
              <a:t> </a:t>
            </a:r>
            <a:br>
              <a:rPr lang="en-US" sz="11900" dirty="0">
                <a:solidFill>
                  <a:schemeClr val="bg1"/>
                </a:solidFill>
                <a:latin typeface="Script MT Bold" panose="03040602040607080904" pitchFamily="66" charset="0"/>
              </a:rPr>
            </a:br>
            <a:endParaRPr lang="en-IN" sz="11900" dirty="0">
              <a:solidFill>
                <a:schemeClr val="bg1"/>
              </a:solidFill>
              <a:latin typeface="Script MT Bold" panose="03040602040607080904" pitchFamily="66" charset="0"/>
            </a:endParaRPr>
          </a:p>
        </p:txBody>
      </p:sp>
      <p:sp>
        <p:nvSpPr>
          <p:cNvPr id="4" name="TextBox 3">
            <a:extLst>
              <a:ext uri="{FF2B5EF4-FFF2-40B4-BE49-F238E27FC236}">
                <a16:creationId xmlns:a16="http://schemas.microsoft.com/office/drawing/2014/main" id="{D1C1993B-807F-441C-049A-85AE2713A592}"/>
              </a:ext>
            </a:extLst>
          </p:cNvPr>
          <p:cNvSpPr txBox="1"/>
          <p:nvPr/>
        </p:nvSpPr>
        <p:spPr>
          <a:xfrm>
            <a:off x="3345253" y="3347049"/>
            <a:ext cx="5348377" cy="584775"/>
          </a:xfrm>
          <a:prstGeom prst="rect">
            <a:avLst/>
          </a:prstGeom>
          <a:noFill/>
        </p:spPr>
        <p:txBody>
          <a:bodyPr wrap="square" rtlCol="0">
            <a:spAutoFit/>
          </a:bodyPr>
          <a:lstStyle/>
          <a:p>
            <a:r>
              <a:rPr lang="en-US" sz="3200" dirty="0">
                <a:latin typeface="Bahnschrift Condensed" panose="020B0502040204020203" pitchFamily="34" charset="0"/>
              </a:rPr>
              <a:t>Our  medical website</a:t>
            </a:r>
            <a:endParaRPr lang="en-IN" sz="3200" dirty="0">
              <a:latin typeface="Bahnschrift Condensed" panose="020B0502040204020203" pitchFamily="34" charset="0"/>
            </a:endParaRPr>
          </a:p>
        </p:txBody>
      </p:sp>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6816349" y="-64562"/>
            <a:ext cx="5715000" cy="6211019"/>
          </a:xfrm>
          <a:prstGeom prst="rect">
            <a:avLst/>
          </a:prstGeom>
        </p:spPr>
      </p:pic>
      <p:sp>
        <p:nvSpPr>
          <p:cNvPr id="7" name="Rectangle 6">
            <a:extLst>
              <a:ext uri="{FF2B5EF4-FFF2-40B4-BE49-F238E27FC236}">
                <a16:creationId xmlns:a16="http://schemas.microsoft.com/office/drawing/2014/main" id="{7E879E2A-A41E-D359-D218-8D5F559F8FE2}"/>
              </a:ext>
            </a:extLst>
          </p:cNvPr>
          <p:cNvSpPr/>
          <p:nvPr/>
        </p:nvSpPr>
        <p:spPr>
          <a:xfrm rot="1992636">
            <a:off x="10902574" y="2937662"/>
            <a:ext cx="1026543" cy="4707007"/>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C2616510-B62C-AE05-1AAE-7EBEAE68305A}"/>
              </a:ext>
            </a:extLst>
          </p:cNvPr>
          <p:cNvSpPr/>
          <p:nvPr/>
        </p:nvSpPr>
        <p:spPr>
          <a:xfrm rot="1402688">
            <a:off x="11424651" y="3325715"/>
            <a:ext cx="1026543" cy="4707007"/>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A0227B4-125B-8E59-F4B2-882558B8FDFF}"/>
              </a:ext>
            </a:extLst>
          </p:cNvPr>
          <p:cNvSpPr/>
          <p:nvPr/>
        </p:nvSpPr>
        <p:spPr>
          <a:xfrm rot="1992636">
            <a:off x="11946730" y="3981512"/>
            <a:ext cx="1026543" cy="4707007"/>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Graphic 12" descr="Heartbeat with solid fill">
            <a:extLst>
              <a:ext uri="{FF2B5EF4-FFF2-40B4-BE49-F238E27FC236}">
                <a16:creationId xmlns:a16="http://schemas.microsoft.com/office/drawing/2014/main" id="{E504D4BE-A60D-F117-E86B-D43E397A07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9932" y="-1233305"/>
            <a:ext cx="914400" cy="914400"/>
          </a:xfrm>
          <a:prstGeom prst="rect">
            <a:avLst/>
          </a:prstGeom>
        </p:spPr>
      </p:pic>
    </p:spTree>
    <p:extLst>
      <p:ext uri="{BB962C8B-B14F-4D97-AF65-F5344CB8AC3E}">
        <p14:creationId xmlns:p14="http://schemas.microsoft.com/office/powerpoint/2010/main" val="2585178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404CC69-CDE7-E5B8-B04C-A85AA61EA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79" y="7754032"/>
            <a:ext cx="3391543" cy="3104820"/>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841C00A6-2018-F1B2-F4B9-F7455C4252FB}"/>
              </a:ext>
            </a:extLst>
          </p:cNvPr>
          <p:cNvSpPr/>
          <p:nvPr/>
        </p:nvSpPr>
        <p:spPr>
          <a:xfrm>
            <a:off x="12623070" y="1313782"/>
            <a:ext cx="7395381" cy="54650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7E879E2A-A41E-D359-D218-8D5F559F8FE2}"/>
              </a:ext>
            </a:extLst>
          </p:cNvPr>
          <p:cNvSpPr/>
          <p:nvPr/>
        </p:nvSpPr>
        <p:spPr>
          <a:xfrm rot="1992636">
            <a:off x="10240268" y="247613"/>
            <a:ext cx="1810375" cy="9119061"/>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12483740" y="5560112"/>
            <a:ext cx="3198663" cy="3476283"/>
          </a:xfrm>
          <a:prstGeom prst="rect">
            <a:avLst/>
          </a:prstGeom>
        </p:spPr>
      </p:pic>
      <p:sp>
        <p:nvSpPr>
          <p:cNvPr id="8" name="Rectangle 7">
            <a:extLst>
              <a:ext uri="{FF2B5EF4-FFF2-40B4-BE49-F238E27FC236}">
                <a16:creationId xmlns:a16="http://schemas.microsoft.com/office/drawing/2014/main" id="{C2616510-B62C-AE05-1AAE-7EBEAE68305A}"/>
              </a:ext>
            </a:extLst>
          </p:cNvPr>
          <p:cNvSpPr/>
          <p:nvPr/>
        </p:nvSpPr>
        <p:spPr>
          <a:xfrm rot="1402688">
            <a:off x="11504075" y="1049308"/>
            <a:ext cx="1256087" cy="8792621"/>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A0227B4-125B-8E59-F4B2-882558B8FDFF}"/>
              </a:ext>
            </a:extLst>
          </p:cNvPr>
          <p:cNvSpPr/>
          <p:nvPr/>
        </p:nvSpPr>
        <p:spPr>
          <a:xfrm rot="1992636">
            <a:off x="9135267" y="-814499"/>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F7590ED-9061-3A60-2C56-897FAB363DC6}"/>
              </a:ext>
            </a:extLst>
          </p:cNvPr>
          <p:cNvSpPr txBox="1"/>
          <p:nvPr/>
        </p:nvSpPr>
        <p:spPr>
          <a:xfrm>
            <a:off x="2475976" y="117838"/>
            <a:ext cx="3826352" cy="646331"/>
          </a:xfrm>
          <a:prstGeom prst="rect">
            <a:avLst/>
          </a:prstGeom>
          <a:noFill/>
        </p:spPr>
        <p:txBody>
          <a:bodyPr wrap="square" rtlCol="0">
            <a:spAutoFit/>
          </a:bodyPr>
          <a:lstStyle/>
          <a:p>
            <a:r>
              <a:rPr lang="en-US" sz="3600" dirty="0">
                <a:solidFill>
                  <a:schemeClr val="bg1"/>
                </a:solidFill>
                <a:latin typeface="Script MT Bold" panose="03040602040607080904" pitchFamily="66" charset="0"/>
              </a:rPr>
              <a:t>About our </a:t>
            </a:r>
            <a:r>
              <a:rPr lang="en-US" sz="3600" dirty="0" err="1">
                <a:solidFill>
                  <a:schemeClr val="bg1"/>
                </a:solidFill>
                <a:latin typeface="Script MT Bold" panose="03040602040607080904" pitchFamily="66" charset="0"/>
              </a:rPr>
              <a:t>DocTech</a:t>
            </a:r>
            <a:endParaRPr lang="en-IN" sz="3600" dirty="0">
              <a:solidFill>
                <a:schemeClr val="bg1"/>
              </a:solidFill>
              <a:latin typeface="Script MT Bold" panose="03040602040607080904" pitchFamily="66" charset="0"/>
            </a:endParaRPr>
          </a:p>
        </p:txBody>
      </p:sp>
      <p:sp>
        <p:nvSpPr>
          <p:cNvPr id="12" name="TextBox 11">
            <a:extLst>
              <a:ext uri="{FF2B5EF4-FFF2-40B4-BE49-F238E27FC236}">
                <a16:creationId xmlns:a16="http://schemas.microsoft.com/office/drawing/2014/main" id="{C5E84148-0623-3D9D-8A57-A25417768ABE}"/>
              </a:ext>
            </a:extLst>
          </p:cNvPr>
          <p:cNvSpPr txBox="1"/>
          <p:nvPr/>
        </p:nvSpPr>
        <p:spPr>
          <a:xfrm flipH="1">
            <a:off x="3700518" y="553686"/>
            <a:ext cx="2533579"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 medical website</a:t>
            </a:r>
            <a:endParaRPr lang="en-IN"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70E5622F-6F89-1A19-D930-9AB18D0A0804}"/>
              </a:ext>
            </a:extLst>
          </p:cNvPr>
          <p:cNvSpPr txBox="1"/>
          <p:nvPr/>
        </p:nvSpPr>
        <p:spPr>
          <a:xfrm>
            <a:off x="-4220591" y="4807144"/>
            <a:ext cx="4128116" cy="3293209"/>
          </a:xfrm>
          <a:prstGeom prst="rect">
            <a:avLst/>
          </a:prstGeom>
          <a:noFill/>
        </p:spPr>
        <p:txBody>
          <a:bodyPr wrap="square" rtlCol="0">
            <a:spAutoFit/>
          </a:bodyPr>
          <a:lstStyle/>
          <a:p>
            <a:pPr algn="just">
              <a:tabLst>
                <a:tab pos="2468880" algn="l"/>
              </a:tabLst>
            </a:pPr>
            <a:r>
              <a:rPr lang="en-US" sz="1600" dirty="0">
                <a:solidFill>
                  <a:schemeClr val="bg1"/>
                </a:solidFill>
                <a:effectLst/>
                <a:latin typeface="Bahnschrift Condensed" panose="020B0502040204020203" pitchFamily="34" charset="0"/>
                <a:ea typeface="Times New Roman" panose="02020603050405020304" pitchFamily="18" charset="0"/>
              </a:rPr>
              <a:t>The system concentrates on the options that the user choose. The goal is to discover any early warning signs or problems that the user may be having. After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gathered enough keywords from the initial messages, it</a:t>
            </a:r>
            <a:r>
              <a:rPr lang="en-IN" sz="1600" dirty="0">
                <a:solidFill>
                  <a:schemeClr val="bg1"/>
                </a:solidFill>
                <a:latin typeface="Bahnschrift Condensed" panose="020B0502040204020203" pitchFamily="34" charset="0"/>
                <a:ea typeface="Calibri" panose="020F0502020204030204" pitchFamily="34" charset="0"/>
              </a:rPr>
              <a:t> </a:t>
            </a:r>
            <a:r>
              <a:rPr lang="en-US" sz="1600" dirty="0">
                <a:solidFill>
                  <a:schemeClr val="bg1"/>
                </a:solidFill>
                <a:effectLst/>
                <a:latin typeface="Bahnschrift Condensed" panose="020B0502040204020203" pitchFamily="34" charset="0"/>
                <a:ea typeface="Times New Roman" panose="02020603050405020304" pitchFamily="18" charset="0"/>
              </a:rPr>
              <a:t>begins asking the user questions and attempting to narrow down a few ailments that the user may be experiencing. After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narrowed down the probable conditions that the user could be suffering from, it now assigns a ranking to those disorders. When the list of possible diseases,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starts interrogating the user about how the user is feeling. Once it has gathered enough information, it determines the most likely disease that the user is suffering from. </a:t>
            </a:r>
            <a:endParaRPr lang="en-IN" sz="1600" dirty="0">
              <a:solidFill>
                <a:schemeClr val="bg1"/>
              </a:solidFill>
              <a:latin typeface="Bahnschrift Condensed" panose="020B0502040204020203" pitchFamily="34" charset="0"/>
            </a:endParaRPr>
          </a:p>
        </p:txBody>
      </p:sp>
      <p:pic>
        <p:nvPicPr>
          <p:cNvPr id="15" name="Picture 14">
            <a:extLst>
              <a:ext uri="{FF2B5EF4-FFF2-40B4-BE49-F238E27FC236}">
                <a16:creationId xmlns:a16="http://schemas.microsoft.com/office/drawing/2014/main" id="{FB66CEF4-3A13-8C2D-0709-49472C2FA3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593" y1="43515" x2="49969" y2="44283"/>
                        <a14:foregroundMark x1="49969" y1="44283" x2="46737" y2="37778"/>
                        <a14:foregroundMark x1="54413" y1="34465" x2="59789" y2="34909"/>
                        <a14:foregroundMark x1="59789" y1="34909" x2="56495" y2="28000"/>
                        <a14:foregroundMark x1="56495" y1="28000" x2="59043" y2="38182"/>
                        <a14:foregroundMark x1="59043" y1="38182" x2="58048" y2="29374"/>
                        <a14:foregroundMark x1="58048" y1="29374" x2="48757" y2="38384"/>
                        <a14:foregroundMark x1="48757" y1="38384" x2="54848" y2="23717"/>
                        <a14:foregroundMark x1="54848" y1="23717" x2="55998" y2="23354"/>
                        <a14:foregroundMark x1="50000" y1="43515" x2="49161" y2="33859"/>
                        <a14:foregroundMark x1="49161" y1="33859" x2="53418" y2="29051"/>
                        <a14:foregroundMark x1="53418" y1="29051" x2="51181" y2="19152"/>
                        <a14:foregroundMark x1="51181" y1="19152" x2="53418" y2="17778"/>
                        <a14:foregroundMark x1="52704" y1="25374" x2="52704" y2="25374"/>
                        <a14:foregroundMark x1="52983" y1="17051" x2="52983" y2="17051"/>
                        <a14:foregroundMark x1="52704" y1="25172" x2="52424" y2="17051"/>
                        <a14:foregroundMark x1="52424" y1="17051" x2="52424" y2="17051"/>
                      </a14:backgroundRemoval>
                    </a14:imgEffect>
                  </a14:imgLayer>
                </a14:imgProps>
              </a:ext>
              <a:ext uri="{28A0092B-C50C-407E-A947-70E740481C1C}">
                <a14:useLocalDpi xmlns:a14="http://schemas.microsoft.com/office/drawing/2010/main" val="0"/>
              </a:ext>
            </a:extLst>
          </a:blip>
          <a:stretch>
            <a:fillRect/>
          </a:stretch>
        </p:blipFill>
        <p:spPr>
          <a:xfrm>
            <a:off x="9725225" y="7056578"/>
            <a:ext cx="2326531" cy="2563517"/>
          </a:xfrm>
          <a:prstGeom prst="rect">
            <a:avLst/>
          </a:prstGeom>
        </p:spPr>
      </p:pic>
      <p:sp>
        <p:nvSpPr>
          <p:cNvPr id="16" name="Oval 15">
            <a:extLst>
              <a:ext uri="{FF2B5EF4-FFF2-40B4-BE49-F238E27FC236}">
                <a16:creationId xmlns:a16="http://schemas.microsoft.com/office/drawing/2014/main" id="{9F59FA06-B589-963E-FAB1-7A62A5C65981}"/>
              </a:ext>
            </a:extLst>
          </p:cNvPr>
          <p:cNvSpPr/>
          <p:nvPr/>
        </p:nvSpPr>
        <p:spPr>
          <a:xfrm>
            <a:off x="252099" y="940074"/>
            <a:ext cx="418621" cy="419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4CCB757-26F3-76E3-1533-6D65F41A5EF7}"/>
              </a:ext>
            </a:extLst>
          </p:cNvPr>
          <p:cNvSpPr/>
          <p:nvPr/>
        </p:nvSpPr>
        <p:spPr>
          <a:xfrm>
            <a:off x="230687" y="1809209"/>
            <a:ext cx="299953" cy="292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5FB7FDD-8F10-AA47-B909-63EF56E8263A}"/>
              </a:ext>
            </a:extLst>
          </p:cNvPr>
          <p:cNvSpPr/>
          <p:nvPr/>
        </p:nvSpPr>
        <p:spPr>
          <a:xfrm>
            <a:off x="530640" y="353363"/>
            <a:ext cx="181283" cy="149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Medical with solid fill">
            <a:extLst>
              <a:ext uri="{FF2B5EF4-FFF2-40B4-BE49-F238E27FC236}">
                <a16:creationId xmlns:a16="http://schemas.microsoft.com/office/drawing/2014/main" id="{5E0BB8A9-33A6-8811-63A9-6E7353C585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45650" y="70817"/>
            <a:ext cx="914400" cy="914400"/>
          </a:xfrm>
          <a:prstGeom prst="rect">
            <a:avLst/>
          </a:prstGeom>
        </p:spPr>
      </p:pic>
      <p:sp>
        <p:nvSpPr>
          <p:cNvPr id="21" name="Rectangle 20">
            <a:extLst>
              <a:ext uri="{FF2B5EF4-FFF2-40B4-BE49-F238E27FC236}">
                <a16:creationId xmlns:a16="http://schemas.microsoft.com/office/drawing/2014/main" id="{EEA2973D-EF48-8DB5-C7DB-02BD8CA34649}"/>
              </a:ext>
            </a:extLst>
          </p:cNvPr>
          <p:cNvSpPr/>
          <p:nvPr/>
        </p:nvSpPr>
        <p:spPr>
          <a:xfrm>
            <a:off x="2124301" y="6653191"/>
            <a:ext cx="7236325"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DCA929E-6675-A08C-3342-5835757E915A}"/>
              </a:ext>
            </a:extLst>
          </p:cNvPr>
          <p:cNvSpPr/>
          <p:nvPr/>
        </p:nvSpPr>
        <p:spPr>
          <a:xfrm flipV="1">
            <a:off x="3841384" y="1640082"/>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A845AF6-AB99-8582-B969-79B3FE5ED9AA}"/>
              </a:ext>
            </a:extLst>
          </p:cNvPr>
          <p:cNvSpPr txBox="1"/>
          <p:nvPr/>
        </p:nvSpPr>
        <p:spPr>
          <a:xfrm>
            <a:off x="6877518" y="-997856"/>
            <a:ext cx="6756400" cy="400110"/>
          </a:xfrm>
          <a:prstGeom prst="rect">
            <a:avLst/>
          </a:prstGeom>
          <a:noFill/>
        </p:spPr>
        <p:txBody>
          <a:bodyPr wrap="square">
            <a:spAutoFit/>
          </a:bodyPr>
          <a:lstStyle/>
          <a:p>
            <a:r>
              <a:rPr lang="en-US" sz="2000" b="1" i="0" dirty="0">
                <a:solidFill>
                  <a:schemeClr val="bg1"/>
                </a:solidFill>
                <a:effectLst/>
                <a:latin typeface="Bahnschrift Condensed" panose="020B0502040204020203" pitchFamily="34" charset="0"/>
              </a:rPr>
              <a:t>Keep working on your health</a:t>
            </a:r>
            <a:r>
              <a:rPr lang="en-US" sz="2000" b="0" i="0" dirty="0">
                <a:solidFill>
                  <a:schemeClr val="bg1"/>
                </a:solidFill>
                <a:effectLst/>
                <a:latin typeface="Bahnschrift Condensed" panose="020B0502040204020203" pitchFamily="34" charset="0"/>
              </a:rPr>
              <a:t>.</a:t>
            </a:r>
            <a:endParaRPr lang="en-IN" sz="20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13D4F9CE-82DE-E06A-8D55-0F984442269C}"/>
              </a:ext>
            </a:extLst>
          </p:cNvPr>
          <p:cNvSpPr txBox="1"/>
          <p:nvPr/>
        </p:nvSpPr>
        <p:spPr>
          <a:xfrm>
            <a:off x="-2598763" y="3154706"/>
            <a:ext cx="1875519" cy="400110"/>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Mental Health</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1" name="TextBox 10">
            <a:extLst>
              <a:ext uri="{FF2B5EF4-FFF2-40B4-BE49-F238E27FC236}">
                <a16:creationId xmlns:a16="http://schemas.microsoft.com/office/drawing/2014/main" id="{D32C4BA3-FAD1-17F6-B2CF-3A6B0EA8287B}"/>
              </a:ext>
            </a:extLst>
          </p:cNvPr>
          <p:cNvSpPr txBox="1"/>
          <p:nvPr/>
        </p:nvSpPr>
        <p:spPr>
          <a:xfrm>
            <a:off x="-2835675" y="1130595"/>
            <a:ext cx="2743200" cy="1015663"/>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Customer Service/Administration with an AI Chatbot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4" name="TextBox 13">
            <a:extLst>
              <a:ext uri="{FF2B5EF4-FFF2-40B4-BE49-F238E27FC236}">
                <a16:creationId xmlns:a16="http://schemas.microsoft.com/office/drawing/2014/main" id="{C5609EBB-762B-5BB3-0593-EF8A867B9CE7}"/>
              </a:ext>
            </a:extLst>
          </p:cNvPr>
          <p:cNvSpPr txBox="1"/>
          <p:nvPr/>
        </p:nvSpPr>
        <p:spPr>
          <a:xfrm>
            <a:off x="11325327" y="-908132"/>
            <a:ext cx="2032000" cy="707886"/>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Patient Engagement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9" name="TextBox 18">
            <a:extLst>
              <a:ext uri="{FF2B5EF4-FFF2-40B4-BE49-F238E27FC236}">
                <a16:creationId xmlns:a16="http://schemas.microsoft.com/office/drawing/2014/main" id="{0A7D8D3C-71F8-8255-67F1-BEB00AA7FBF4}"/>
              </a:ext>
            </a:extLst>
          </p:cNvPr>
          <p:cNvSpPr txBox="1"/>
          <p:nvPr/>
        </p:nvSpPr>
        <p:spPr>
          <a:xfrm>
            <a:off x="14399920" y="3775293"/>
            <a:ext cx="1940434" cy="707886"/>
          </a:xfrm>
          <a:prstGeom prst="rect">
            <a:avLst/>
          </a:prstGeom>
          <a:noFill/>
        </p:spPr>
        <p:txBody>
          <a:bodyPr wrap="square" rtlCol="0">
            <a:spAutoFit/>
          </a:bodyPr>
          <a:lstStyle/>
          <a:p>
            <a:r>
              <a:rPr lang="en-US" sz="2000" dirty="0">
                <a:solidFill>
                  <a:schemeClr val="bg1"/>
                </a:solidFill>
                <a:effectLst/>
                <a:latin typeface="Script MT Bold" panose="03040602040607080904" pitchFamily="66" charset="0"/>
                <a:ea typeface="Times New Roman" panose="02020603050405020304" pitchFamily="18" charset="0"/>
              </a:rPr>
              <a:t>Claims and Billing</a:t>
            </a:r>
            <a:endParaRPr lang="en-IN" sz="2000" dirty="0">
              <a:solidFill>
                <a:schemeClr val="bg1"/>
              </a:solidFill>
              <a:latin typeface="Script MT Bold" panose="03040602040607080904" pitchFamily="66" charset="0"/>
            </a:endParaRPr>
          </a:p>
        </p:txBody>
      </p:sp>
      <p:cxnSp>
        <p:nvCxnSpPr>
          <p:cNvPr id="24" name="Straight Connector 23">
            <a:extLst>
              <a:ext uri="{FF2B5EF4-FFF2-40B4-BE49-F238E27FC236}">
                <a16:creationId xmlns:a16="http://schemas.microsoft.com/office/drawing/2014/main" id="{BE7B3E24-C5EB-2B6A-C57D-E6D5AEE9B9BF}"/>
              </a:ext>
            </a:extLst>
          </p:cNvPr>
          <p:cNvCxnSpPr>
            <a:cxnSpLocks/>
          </p:cNvCxnSpPr>
          <p:nvPr/>
        </p:nvCxnSpPr>
        <p:spPr>
          <a:xfrm>
            <a:off x="275046" y="7801582"/>
            <a:ext cx="286391" cy="889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D195A07-5FA8-D838-4F34-22B0E79D41FA}"/>
              </a:ext>
            </a:extLst>
          </p:cNvPr>
          <p:cNvCxnSpPr>
            <a:cxnSpLocks/>
          </p:cNvCxnSpPr>
          <p:nvPr/>
        </p:nvCxnSpPr>
        <p:spPr>
          <a:xfrm>
            <a:off x="-1411301" y="4062714"/>
            <a:ext cx="286391" cy="1825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87FAA3-F547-1529-DD35-E951CB81787D}"/>
              </a:ext>
            </a:extLst>
          </p:cNvPr>
          <p:cNvCxnSpPr>
            <a:cxnSpLocks/>
          </p:cNvCxnSpPr>
          <p:nvPr/>
        </p:nvCxnSpPr>
        <p:spPr>
          <a:xfrm>
            <a:off x="-3602239" y="880904"/>
            <a:ext cx="264570" cy="20862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A172C12-CBBF-6863-0E27-591135758182}"/>
              </a:ext>
            </a:extLst>
          </p:cNvPr>
          <p:cNvCxnSpPr>
            <a:cxnSpLocks/>
          </p:cNvCxnSpPr>
          <p:nvPr/>
        </p:nvCxnSpPr>
        <p:spPr>
          <a:xfrm flipV="1">
            <a:off x="4792797" y="7588973"/>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1E661FA-8E9D-680D-2DB5-50F816FD5939}"/>
              </a:ext>
            </a:extLst>
          </p:cNvPr>
          <p:cNvCxnSpPr>
            <a:cxnSpLocks/>
          </p:cNvCxnSpPr>
          <p:nvPr/>
        </p:nvCxnSpPr>
        <p:spPr>
          <a:xfrm flipV="1">
            <a:off x="404473" y="7741635"/>
            <a:ext cx="105659" cy="2087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0EBFFE-3F3A-7202-420D-9AD929737DC8}"/>
              </a:ext>
            </a:extLst>
          </p:cNvPr>
          <p:cNvCxnSpPr>
            <a:cxnSpLocks/>
          </p:cNvCxnSpPr>
          <p:nvPr/>
        </p:nvCxnSpPr>
        <p:spPr>
          <a:xfrm flipV="1">
            <a:off x="-1361292" y="4013187"/>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05161DD-0E3B-3014-F4D1-F7B0804B5005}"/>
              </a:ext>
            </a:extLst>
          </p:cNvPr>
          <p:cNvCxnSpPr>
            <a:cxnSpLocks/>
          </p:cNvCxnSpPr>
          <p:nvPr/>
        </p:nvCxnSpPr>
        <p:spPr>
          <a:xfrm flipV="1">
            <a:off x="-2156533" y="1985261"/>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CB159E8-50F6-96B6-DC43-3F8B164F5447}"/>
              </a:ext>
            </a:extLst>
          </p:cNvPr>
          <p:cNvCxnSpPr>
            <a:cxnSpLocks/>
          </p:cNvCxnSpPr>
          <p:nvPr/>
        </p:nvCxnSpPr>
        <p:spPr>
          <a:xfrm>
            <a:off x="4811815" y="7500073"/>
            <a:ext cx="286391" cy="8890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C3D3EDF-BD63-F1DD-52E8-77B44649A511}"/>
              </a:ext>
            </a:extLst>
          </p:cNvPr>
          <p:cNvSpPr txBox="1"/>
          <p:nvPr/>
        </p:nvSpPr>
        <p:spPr>
          <a:xfrm>
            <a:off x="13525804" y="-517931"/>
            <a:ext cx="2719468" cy="646331"/>
          </a:xfrm>
          <a:prstGeom prst="rect">
            <a:avLst/>
          </a:prstGeom>
          <a:noFill/>
        </p:spPr>
        <p:txBody>
          <a:bodyPr wrap="square" rtlCol="0">
            <a:spAutoFit/>
          </a:bodyPr>
          <a:lstStyle/>
          <a:p>
            <a:r>
              <a:rPr lang="en-US" sz="3600" dirty="0">
                <a:solidFill>
                  <a:srgbClr val="D66458"/>
                </a:solidFill>
                <a:latin typeface="Script MT Bold" panose="03040602040607080904" pitchFamily="66" charset="0"/>
              </a:rPr>
              <a:t>SERVICES</a:t>
            </a:r>
            <a:endParaRPr lang="en-IN" sz="3600" dirty="0">
              <a:solidFill>
                <a:srgbClr val="D66458"/>
              </a:solidFill>
              <a:latin typeface="Script MT Bold" panose="03040602040607080904" pitchFamily="66" charset="0"/>
            </a:endParaRPr>
          </a:p>
        </p:txBody>
      </p:sp>
      <p:sp>
        <p:nvSpPr>
          <p:cNvPr id="33" name="TextBox 32">
            <a:extLst>
              <a:ext uri="{FF2B5EF4-FFF2-40B4-BE49-F238E27FC236}">
                <a16:creationId xmlns:a16="http://schemas.microsoft.com/office/drawing/2014/main" id="{2C5038B9-76A7-2497-4318-3399A51D5FEA}"/>
              </a:ext>
            </a:extLst>
          </p:cNvPr>
          <p:cNvSpPr txBox="1"/>
          <p:nvPr/>
        </p:nvSpPr>
        <p:spPr>
          <a:xfrm>
            <a:off x="13315766" y="-415810"/>
            <a:ext cx="3139543" cy="2862322"/>
          </a:xfrm>
          <a:prstGeom prst="rect">
            <a:avLst/>
          </a:prstGeom>
          <a:noFill/>
        </p:spPr>
        <p:txBody>
          <a:bodyPr wrap="square" rtlCol="0">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The development of this system does not require investing money. Health care interventions are increasingly being delivered through digital technologies, offering major opportunities for delivering more health gains from scarce health care resources. </a:t>
            </a:r>
            <a:br>
              <a:rPr lang="en-US" sz="1800" dirty="0">
                <a:effectLst/>
                <a:latin typeface="Calibri" panose="020F0502020204030204" pitchFamily="34" charset="0"/>
                <a:ea typeface="Times New Roman" panose="02020603050405020304" pitchFamily="18" charset="0"/>
              </a:rPr>
            </a:br>
            <a:endParaRPr lang="en-IN" dirty="0"/>
          </a:p>
        </p:txBody>
      </p:sp>
      <p:sp>
        <p:nvSpPr>
          <p:cNvPr id="36" name="TextBox 35">
            <a:extLst>
              <a:ext uri="{FF2B5EF4-FFF2-40B4-BE49-F238E27FC236}">
                <a16:creationId xmlns:a16="http://schemas.microsoft.com/office/drawing/2014/main" id="{970E818D-619B-0B36-EE9A-9DA346D3D550}"/>
              </a:ext>
            </a:extLst>
          </p:cNvPr>
          <p:cNvSpPr txBox="1"/>
          <p:nvPr/>
        </p:nvSpPr>
        <p:spPr>
          <a:xfrm>
            <a:off x="12675860" y="1800490"/>
            <a:ext cx="2604102" cy="1754326"/>
          </a:xfrm>
          <a:prstGeom prst="rect">
            <a:avLst/>
          </a:prstGeom>
          <a:noFill/>
        </p:spPr>
        <p:txBody>
          <a:bodyPr wrap="square">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All the sources and information can be accessed online. Within the present scope form, economy feasibility is not warranted for this system.</a:t>
            </a:r>
            <a:endParaRPr lang="en-IN" sz="1800" dirty="0">
              <a:solidFill>
                <a:schemeClr val="bg1"/>
              </a:solidFill>
              <a:effectLst/>
              <a:latin typeface="Script MT Bold" panose="03040602040607080904" pitchFamily="66" charset="0"/>
              <a:ea typeface="Calibri" panose="020F0502020204030204" pitchFamily="34" charset="0"/>
            </a:endParaRPr>
          </a:p>
        </p:txBody>
      </p:sp>
      <p:sp>
        <p:nvSpPr>
          <p:cNvPr id="23" name="TextBox 22">
            <a:extLst>
              <a:ext uri="{FF2B5EF4-FFF2-40B4-BE49-F238E27FC236}">
                <a16:creationId xmlns:a16="http://schemas.microsoft.com/office/drawing/2014/main" id="{8345033A-547D-5D9F-8B56-5A19F4CC9DEF}"/>
              </a:ext>
            </a:extLst>
          </p:cNvPr>
          <p:cNvSpPr txBox="1"/>
          <p:nvPr/>
        </p:nvSpPr>
        <p:spPr>
          <a:xfrm flipH="1">
            <a:off x="4329575" y="1066787"/>
            <a:ext cx="3350557" cy="584775"/>
          </a:xfrm>
          <a:prstGeom prst="rect">
            <a:avLst/>
          </a:prstGeom>
          <a:noFill/>
        </p:spPr>
        <p:txBody>
          <a:bodyPr wrap="square" rtlCol="0">
            <a:spAutoFit/>
          </a:bodyPr>
          <a:lstStyle/>
          <a:p>
            <a:r>
              <a:rPr lang="en-US" sz="3200" dirty="0">
                <a:solidFill>
                  <a:schemeClr val="bg1"/>
                </a:solidFill>
                <a:latin typeface="Script MT Bold" panose="03040602040607080904" pitchFamily="66" charset="0"/>
              </a:rPr>
              <a:t>Contact us page</a:t>
            </a:r>
            <a:endParaRPr lang="en-IN" sz="3200" dirty="0">
              <a:solidFill>
                <a:schemeClr val="bg1"/>
              </a:solidFill>
              <a:latin typeface="Script MT Bold" panose="03040602040607080904" pitchFamily="66" charset="0"/>
            </a:endParaRPr>
          </a:p>
        </p:txBody>
      </p:sp>
      <p:pic>
        <p:nvPicPr>
          <p:cNvPr id="27" name="Picture 26">
            <a:extLst>
              <a:ext uri="{FF2B5EF4-FFF2-40B4-BE49-F238E27FC236}">
                <a16:creationId xmlns:a16="http://schemas.microsoft.com/office/drawing/2014/main" id="{61B15A93-1BC2-E02C-731A-8D2028D149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7053" y="6944313"/>
            <a:ext cx="8245846" cy="4816736"/>
          </a:xfrm>
          <a:prstGeom prst="rect">
            <a:avLst/>
          </a:prstGeom>
        </p:spPr>
      </p:pic>
      <p:pic>
        <p:nvPicPr>
          <p:cNvPr id="25" name="Picture 24">
            <a:extLst>
              <a:ext uri="{FF2B5EF4-FFF2-40B4-BE49-F238E27FC236}">
                <a16:creationId xmlns:a16="http://schemas.microsoft.com/office/drawing/2014/main" id="{F329E9DE-E474-CDCE-9FA9-3707431BF455}"/>
              </a:ext>
            </a:extLst>
          </p:cNvPr>
          <p:cNvPicPr>
            <a:picLocks noChangeAspect="1"/>
          </p:cNvPicPr>
          <p:nvPr/>
        </p:nvPicPr>
        <p:blipFill rotWithShape="1">
          <a:blip r:embed="rId10">
            <a:extLst>
              <a:ext uri="{28A0092B-C50C-407E-A947-70E740481C1C}">
                <a14:useLocalDpi xmlns:a14="http://schemas.microsoft.com/office/drawing/2010/main" val="0"/>
              </a:ext>
            </a:extLst>
          </a:blip>
          <a:srcRect t="24122" b="38097"/>
          <a:stretch/>
        </p:blipFill>
        <p:spPr>
          <a:xfrm>
            <a:off x="-6888339" y="-2614271"/>
            <a:ext cx="6742046" cy="4528432"/>
          </a:xfrm>
          <a:prstGeom prst="rect">
            <a:avLst/>
          </a:prstGeom>
        </p:spPr>
      </p:pic>
      <p:pic>
        <p:nvPicPr>
          <p:cNvPr id="30" name="Picture 29">
            <a:extLst>
              <a:ext uri="{FF2B5EF4-FFF2-40B4-BE49-F238E27FC236}">
                <a16:creationId xmlns:a16="http://schemas.microsoft.com/office/drawing/2014/main" id="{18A00580-54A8-B2FF-0300-785A454F9116}"/>
              </a:ext>
            </a:extLst>
          </p:cNvPr>
          <p:cNvPicPr>
            <a:picLocks noChangeAspect="1"/>
          </p:cNvPicPr>
          <p:nvPr/>
        </p:nvPicPr>
        <p:blipFill rotWithShape="1">
          <a:blip r:embed="rId11">
            <a:extLst>
              <a:ext uri="{28A0092B-C50C-407E-A947-70E740481C1C}">
                <a14:useLocalDpi xmlns:a14="http://schemas.microsoft.com/office/drawing/2010/main" val="0"/>
              </a:ext>
            </a:extLst>
          </a:blip>
          <a:srcRect t="13285" r="32269" b="10400"/>
          <a:stretch/>
        </p:blipFill>
        <p:spPr>
          <a:xfrm>
            <a:off x="11065048" y="6977209"/>
            <a:ext cx="6547063" cy="4143706"/>
          </a:xfrm>
          <a:prstGeom prst="rect">
            <a:avLst/>
          </a:prstGeom>
        </p:spPr>
      </p:pic>
      <p:pic>
        <p:nvPicPr>
          <p:cNvPr id="37" name="Picture 36">
            <a:extLst>
              <a:ext uri="{FF2B5EF4-FFF2-40B4-BE49-F238E27FC236}">
                <a16:creationId xmlns:a16="http://schemas.microsoft.com/office/drawing/2014/main" id="{F022F803-13EC-1D24-98EA-1140F4C5EF91}"/>
              </a:ext>
            </a:extLst>
          </p:cNvPr>
          <p:cNvPicPr>
            <a:picLocks noChangeAspect="1"/>
          </p:cNvPicPr>
          <p:nvPr/>
        </p:nvPicPr>
        <p:blipFill rotWithShape="1">
          <a:blip r:embed="rId12">
            <a:extLst>
              <a:ext uri="{28A0092B-C50C-407E-A947-70E740481C1C}">
                <a14:useLocalDpi xmlns:a14="http://schemas.microsoft.com/office/drawing/2010/main" val="0"/>
              </a:ext>
            </a:extLst>
          </a:blip>
          <a:srcRect t="13643" r="33938" b="7156"/>
          <a:stretch/>
        </p:blipFill>
        <p:spPr>
          <a:xfrm>
            <a:off x="-4834897" y="-3606881"/>
            <a:ext cx="5290815" cy="3563043"/>
          </a:xfrm>
          <a:prstGeom prst="rect">
            <a:avLst/>
          </a:prstGeom>
        </p:spPr>
      </p:pic>
      <p:pic>
        <p:nvPicPr>
          <p:cNvPr id="38" name="Picture 37">
            <a:extLst>
              <a:ext uri="{FF2B5EF4-FFF2-40B4-BE49-F238E27FC236}">
                <a16:creationId xmlns:a16="http://schemas.microsoft.com/office/drawing/2014/main" id="{030BDC0A-5B08-93F5-828C-048EF3AEC687}"/>
              </a:ext>
            </a:extLst>
          </p:cNvPr>
          <p:cNvPicPr>
            <a:picLocks noChangeAspect="1"/>
          </p:cNvPicPr>
          <p:nvPr/>
        </p:nvPicPr>
        <p:blipFill rotWithShape="1">
          <a:blip r:embed="rId13">
            <a:extLst>
              <a:ext uri="{28A0092B-C50C-407E-A947-70E740481C1C}">
                <a14:useLocalDpi xmlns:a14="http://schemas.microsoft.com/office/drawing/2010/main" val="0"/>
              </a:ext>
            </a:extLst>
          </a:blip>
          <a:srcRect t="8762" b="20289"/>
          <a:stretch/>
        </p:blipFill>
        <p:spPr>
          <a:xfrm>
            <a:off x="1436446" y="1847856"/>
            <a:ext cx="8326428" cy="4459918"/>
          </a:xfrm>
          <a:prstGeom prst="rect">
            <a:avLst/>
          </a:prstGeom>
        </p:spPr>
      </p:pic>
      <p:sp>
        <p:nvSpPr>
          <p:cNvPr id="41" name="Rectangle 40">
            <a:extLst>
              <a:ext uri="{FF2B5EF4-FFF2-40B4-BE49-F238E27FC236}">
                <a16:creationId xmlns:a16="http://schemas.microsoft.com/office/drawing/2014/main" id="{3BF1679A-86F3-0D28-4BE2-9C1399527789}"/>
              </a:ext>
            </a:extLst>
          </p:cNvPr>
          <p:cNvSpPr/>
          <p:nvPr/>
        </p:nvSpPr>
        <p:spPr>
          <a:xfrm rot="606531">
            <a:off x="14532011" y="-3591461"/>
            <a:ext cx="1539637"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F6CA9D77-2EC6-B9C6-0D23-40EA3FE02064}"/>
              </a:ext>
            </a:extLst>
          </p:cNvPr>
          <p:cNvSpPr/>
          <p:nvPr/>
        </p:nvSpPr>
        <p:spPr>
          <a:xfrm>
            <a:off x="445821" y="2551344"/>
            <a:ext cx="239369" cy="25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D83FDC35-C3E3-D8CF-67B6-A97F708FE141}"/>
              </a:ext>
            </a:extLst>
          </p:cNvPr>
          <p:cNvSpPr txBox="1"/>
          <p:nvPr/>
        </p:nvSpPr>
        <p:spPr>
          <a:xfrm flipH="1">
            <a:off x="1116179" y="-1440248"/>
            <a:ext cx="2965015" cy="707886"/>
          </a:xfrm>
          <a:prstGeom prst="rect">
            <a:avLst/>
          </a:prstGeom>
          <a:noFill/>
        </p:spPr>
        <p:txBody>
          <a:bodyPr wrap="square" rtlCol="0">
            <a:spAutoFit/>
          </a:bodyPr>
          <a:lstStyle/>
          <a:p>
            <a:r>
              <a:rPr lang="en-US" sz="4000" dirty="0">
                <a:solidFill>
                  <a:schemeClr val="bg1"/>
                </a:solidFill>
                <a:latin typeface="Script MT Bold" panose="03040602040607080904" pitchFamily="66" charset="0"/>
              </a:rPr>
              <a:t>Members</a:t>
            </a:r>
            <a:endParaRPr lang="en-IN" sz="4000" dirty="0">
              <a:solidFill>
                <a:schemeClr val="bg1"/>
              </a:solidFill>
              <a:latin typeface="Script MT Bold" panose="03040602040607080904" pitchFamily="66" charset="0"/>
            </a:endParaRPr>
          </a:p>
        </p:txBody>
      </p:sp>
      <p:sp>
        <p:nvSpPr>
          <p:cNvPr id="45" name="TextBox 44">
            <a:extLst>
              <a:ext uri="{FF2B5EF4-FFF2-40B4-BE49-F238E27FC236}">
                <a16:creationId xmlns:a16="http://schemas.microsoft.com/office/drawing/2014/main" id="{04D57C73-B215-C61B-5A7E-8A48AEBD1DF7}"/>
              </a:ext>
            </a:extLst>
          </p:cNvPr>
          <p:cNvSpPr txBox="1"/>
          <p:nvPr/>
        </p:nvSpPr>
        <p:spPr>
          <a:xfrm>
            <a:off x="-1896446" y="3655011"/>
            <a:ext cx="1712288" cy="461665"/>
          </a:xfrm>
          <a:prstGeom prst="rect">
            <a:avLst/>
          </a:prstGeom>
          <a:noFill/>
        </p:spPr>
        <p:txBody>
          <a:bodyPr wrap="square" rtlCol="0">
            <a:spAutoFit/>
          </a:bodyPr>
          <a:lstStyle/>
          <a:p>
            <a:r>
              <a:rPr lang="en-US" sz="2400" dirty="0" err="1">
                <a:solidFill>
                  <a:schemeClr val="bg1"/>
                </a:solidFill>
                <a:latin typeface="Bahnschrift Condensed" panose="020B0502040204020203" pitchFamily="34" charset="0"/>
              </a:rPr>
              <a:t>Bibidha</a:t>
            </a:r>
            <a:endParaRPr lang="en-IN" sz="2400" dirty="0">
              <a:solidFill>
                <a:schemeClr val="bg1"/>
              </a:solidFill>
              <a:latin typeface="Bahnschrift Condensed" panose="020B0502040204020203" pitchFamily="34" charset="0"/>
            </a:endParaRPr>
          </a:p>
        </p:txBody>
      </p:sp>
      <p:sp>
        <p:nvSpPr>
          <p:cNvPr id="46" name="TextBox 45">
            <a:extLst>
              <a:ext uri="{FF2B5EF4-FFF2-40B4-BE49-F238E27FC236}">
                <a16:creationId xmlns:a16="http://schemas.microsoft.com/office/drawing/2014/main" id="{11B1CC00-348C-FC51-9542-E48F78BE1382}"/>
              </a:ext>
            </a:extLst>
          </p:cNvPr>
          <p:cNvSpPr txBox="1"/>
          <p:nvPr/>
        </p:nvSpPr>
        <p:spPr>
          <a:xfrm>
            <a:off x="15967245" y="4169305"/>
            <a:ext cx="1712288"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Diya</a:t>
            </a:r>
            <a:endParaRPr lang="en-IN" sz="2400" dirty="0">
              <a:solidFill>
                <a:schemeClr val="bg1"/>
              </a:solidFill>
              <a:latin typeface="Bahnschrift Condensed" panose="020B0502040204020203" pitchFamily="34" charset="0"/>
            </a:endParaRPr>
          </a:p>
        </p:txBody>
      </p:sp>
      <p:sp>
        <p:nvSpPr>
          <p:cNvPr id="47" name="TextBox 46">
            <a:extLst>
              <a:ext uri="{FF2B5EF4-FFF2-40B4-BE49-F238E27FC236}">
                <a16:creationId xmlns:a16="http://schemas.microsoft.com/office/drawing/2014/main" id="{78F9D855-DABC-3563-A485-F03AB560BD9C}"/>
              </a:ext>
            </a:extLst>
          </p:cNvPr>
          <p:cNvSpPr txBox="1"/>
          <p:nvPr/>
        </p:nvSpPr>
        <p:spPr>
          <a:xfrm>
            <a:off x="-1268106" y="4332431"/>
            <a:ext cx="1712288"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Eva</a:t>
            </a:r>
            <a:endParaRPr lang="en-IN" sz="2400" dirty="0">
              <a:solidFill>
                <a:schemeClr val="bg1"/>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7A166863-9D0A-2CBC-590A-CE29718DA68C}"/>
              </a:ext>
            </a:extLst>
          </p:cNvPr>
          <p:cNvSpPr txBox="1"/>
          <p:nvPr/>
        </p:nvSpPr>
        <p:spPr>
          <a:xfrm>
            <a:off x="15365567" y="5374975"/>
            <a:ext cx="1712288" cy="830997"/>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Frank</a:t>
            </a:r>
          </a:p>
          <a:p>
            <a:endParaRPr lang="en-IN" sz="24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34209411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0227B4-125B-8E59-F4B2-882558B8FDFF}"/>
              </a:ext>
            </a:extLst>
          </p:cNvPr>
          <p:cNvSpPr/>
          <p:nvPr/>
        </p:nvSpPr>
        <p:spPr>
          <a:xfrm rot="606531">
            <a:off x="-184262" y="-3610489"/>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1" name="Picture 30">
            <a:extLst>
              <a:ext uri="{FF2B5EF4-FFF2-40B4-BE49-F238E27FC236}">
                <a16:creationId xmlns:a16="http://schemas.microsoft.com/office/drawing/2014/main" id="{E404CC69-CDE7-E5B8-B04C-A85AA61EA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79" y="7754032"/>
            <a:ext cx="3391543" cy="3104820"/>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841C00A6-2018-F1B2-F4B9-F7455C4252FB}"/>
              </a:ext>
            </a:extLst>
          </p:cNvPr>
          <p:cNvSpPr/>
          <p:nvPr/>
        </p:nvSpPr>
        <p:spPr>
          <a:xfrm>
            <a:off x="12623070" y="1313782"/>
            <a:ext cx="7395381" cy="54650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7E879E2A-A41E-D359-D218-8D5F559F8FE2}"/>
              </a:ext>
            </a:extLst>
          </p:cNvPr>
          <p:cNvSpPr/>
          <p:nvPr/>
        </p:nvSpPr>
        <p:spPr>
          <a:xfrm rot="8829896">
            <a:off x="292910" y="628625"/>
            <a:ext cx="1810375" cy="9119061"/>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12483740" y="5560112"/>
            <a:ext cx="3198663" cy="3476283"/>
          </a:xfrm>
          <a:prstGeom prst="rect">
            <a:avLst/>
          </a:prstGeom>
        </p:spPr>
      </p:pic>
      <p:sp>
        <p:nvSpPr>
          <p:cNvPr id="8" name="Rectangle 7">
            <a:extLst>
              <a:ext uri="{FF2B5EF4-FFF2-40B4-BE49-F238E27FC236}">
                <a16:creationId xmlns:a16="http://schemas.microsoft.com/office/drawing/2014/main" id="{C2616510-B62C-AE05-1AAE-7EBEAE68305A}"/>
              </a:ext>
            </a:extLst>
          </p:cNvPr>
          <p:cNvSpPr/>
          <p:nvPr/>
        </p:nvSpPr>
        <p:spPr>
          <a:xfrm rot="1458256">
            <a:off x="676194" y="-2609801"/>
            <a:ext cx="1256087" cy="8792621"/>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F7590ED-9061-3A60-2C56-897FAB363DC6}"/>
              </a:ext>
            </a:extLst>
          </p:cNvPr>
          <p:cNvSpPr txBox="1"/>
          <p:nvPr/>
        </p:nvSpPr>
        <p:spPr>
          <a:xfrm>
            <a:off x="3722874" y="1338930"/>
            <a:ext cx="3826352" cy="646331"/>
          </a:xfrm>
          <a:prstGeom prst="rect">
            <a:avLst/>
          </a:prstGeom>
          <a:noFill/>
        </p:spPr>
        <p:txBody>
          <a:bodyPr wrap="square" rtlCol="0">
            <a:spAutoFit/>
          </a:bodyPr>
          <a:lstStyle/>
          <a:p>
            <a:r>
              <a:rPr lang="en-US" sz="3600" dirty="0">
                <a:solidFill>
                  <a:schemeClr val="bg1"/>
                </a:solidFill>
                <a:latin typeface="Script MT Bold" panose="03040602040607080904" pitchFamily="66" charset="0"/>
              </a:rPr>
              <a:t> our </a:t>
            </a:r>
            <a:r>
              <a:rPr lang="en-US" sz="3600" dirty="0" err="1">
                <a:solidFill>
                  <a:schemeClr val="bg1"/>
                </a:solidFill>
                <a:latin typeface="Script MT Bold" panose="03040602040607080904" pitchFamily="66" charset="0"/>
              </a:rPr>
              <a:t>DocTech</a:t>
            </a:r>
            <a:endParaRPr lang="en-IN" sz="3600" dirty="0">
              <a:solidFill>
                <a:schemeClr val="bg1"/>
              </a:solidFill>
              <a:latin typeface="Script MT Bold" panose="03040602040607080904" pitchFamily="66" charset="0"/>
            </a:endParaRPr>
          </a:p>
        </p:txBody>
      </p:sp>
      <p:sp>
        <p:nvSpPr>
          <p:cNvPr id="12" name="TextBox 11">
            <a:extLst>
              <a:ext uri="{FF2B5EF4-FFF2-40B4-BE49-F238E27FC236}">
                <a16:creationId xmlns:a16="http://schemas.microsoft.com/office/drawing/2014/main" id="{C5E84148-0623-3D9D-8A57-A25417768ABE}"/>
              </a:ext>
            </a:extLst>
          </p:cNvPr>
          <p:cNvSpPr txBox="1"/>
          <p:nvPr/>
        </p:nvSpPr>
        <p:spPr>
          <a:xfrm flipH="1">
            <a:off x="4397727" y="2190930"/>
            <a:ext cx="2533579"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 medical website</a:t>
            </a:r>
            <a:endParaRPr lang="en-IN"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70E5622F-6F89-1A19-D930-9AB18D0A0804}"/>
              </a:ext>
            </a:extLst>
          </p:cNvPr>
          <p:cNvSpPr txBox="1"/>
          <p:nvPr/>
        </p:nvSpPr>
        <p:spPr>
          <a:xfrm>
            <a:off x="-4220591" y="4807144"/>
            <a:ext cx="4128116" cy="3293209"/>
          </a:xfrm>
          <a:prstGeom prst="rect">
            <a:avLst/>
          </a:prstGeom>
          <a:noFill/>
        </p:spPr>
        <p:txBody>
          <a:bodyPr wrap="square" rtlCol="0">
            <a:spAutoFit/>
          </a:bodyPr>
          <a:lstStyle/>
          <a:p>
            <a:pPr algn="just">
              <a:tabLst>
                <a:tab pos="2468880" algn="l"/>
              </a:tabLst>
            </a:pPr>
            <a:r>
              <a:rPr lang="en-US" sz="1600" dirty="0">
                <a:solidFill>
                  <a:schemeClr val="bg1"/>
                </a:solidFill>
                <a:effectLst/>
                <a:latin typeface="Bahnschrift Condensed" panose="020B0502040204020203" pitchFamily="34" charset="0"/>
                <a:ea typeface="Times New Roman" panose="02020603050405020304" pitchFamily="18" charset="0"/>
              </a:rPr>
              <a:t>The system concentrates on the options that the user choose. The goal is to discover any early warning signs or problems that the user may be having. After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gathered enough keywords from the initial messages, it</a:t>
            </a:r>
            <a:r>
              <a:rPr lang="en-IN" sz="1600" dirty="0">
                <a:solidFill>
                  <a:schemeClr val="bg1"/>
                </a:solidFill>
                <a:latin typeface="Bahnschrift Condensed" panose="020B0502040204020203" pitchFamily="34" charset="0"/>
                <a:ea typeface="Calibri" panose="020F0502020204030204" pitchFamily="34" charset="0"/>
              </a:rPr>
              <a:t> </a:t>
            </a:r>
            <a:r>
              <a:rPr lang="en-US" sz="1600" dirty="0">
                <a:solidFill>
                  <a:schemeClr val="bg1"/>
                </a:solidFill>
                <a:effectLst/>
                <a:latin typeface="Bahnschrift Condensed" panose="020B0502040204020203" pitchFamily="34" charset="0"/>
                <a:ea typeface="Times New Roman" panose="02020603050405020304" pitchFamily="18" charset="0"/>
              </a:rPr>
              <a:t>begins asking the user questions and attempting to narrow down a few ailments that the user may be experiencing. After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narrowed down the probable conditions that the user could be suffering from, it now assigns a ranking to those disorders. When the list of possible diseases,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starts interrogating the user about how the user is feeling. Once it has gathered enough information, it determines the most likely disease that the user is suffering from. </a:t>
            </a:r>
            <a:endParaRPr lang="en-IN" sz="1600" dirty="0">
              <a:solidFill>
                <a:schemeClr val="bg1"/>
              </a:solidFill>
              <a:latin typeface="Bahnschrift Condensed" panose="020B0502040204020203" pitchFamily="34" charset="0"/>
            </a:endParaRPr>
          </a:p>
        </p:txBody>
      </p:sp>
      <p:pic>
        <p:nvPicPr>
          <p:cNvPr id="15" name="Picture 14">
            <a:extLst>
              <a:ext uri="{FF2B5EF4-FFF2-40B4-BE49-F238E27FC236}">
                <a16:creationId xmlns:a16="http://schemas.microsoft.com/office/drawing/2014/main" id="{FB66CEF4-3A13-8C2D-0709-49472C2FA3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593" y1="43515" x2="49969" y2="44283"/>
                        <a14:foregroundMark x1="49969" y1="44283" x2="46737" y2="37778"/>
                        <a14:foregroundMark x1="54413" y1="34465" x2="59789" y2="34909"/>
                        <a14:foregroundMark x1="59789" y1="34909" x2="56495" y2="28000"/>
                        <a14:foregroundMark x1="56495" y1="28000" x2="59043" y2="38182"/>
                        <a14:foregroundMark x1="59043" y1="38182" x2="58048" y2="29374"/>
                        <a14:foregroundMark x1="58048" y1="29374" x2="48757" y2="38384"/>
                        <a14:foregroundMark x1="48757" y1="38384" x2="54848" y2="23717"/>
                        <a14:foregroundMark x1="54848" y1="23717" x2="55998" y2="23354"/>
                        <a14:foregroundMark x1="50000" y1="43515" x2="49161" y2="33859"/>
                        <a14:foregroundMark x1="49161" y1="33859" x2="53418" y2="29051"/>
                        <a14:foregroundMark x1="53418" y1="29051" x2="51181" y2="19152"/>
                        <a14:foregroundMark x1="51181" y1="19152" x2="53418" y2="17778"/>
                        <a14:foregroundMark x1="52704" y1="25374" x2="52704" y2="25374"/>
                        <a14:foregroundMark x1="52983" y1="17051" x2="52983" y2="17051"/>
                        <a14:foregroundMark x1="52704" y1="25172" x2="52424" y2="17051"/>
                        <a14:foregroundMark x1="52424" y1="17051" x2="52424" y2="17051"/>
                      </a14:backgroundRemoval>
                    </a14:imgEffect>
                  </a14:imgLayer>
                </a14:imgProps>
              </a:ext>
              <a:ext uri="{28A0092B-C50C-407E-A947-70E740481C1C}">
                <a14:useLocalDpi xmlns:a14="http://schemas.microsoft.com/office/drawing/2010/main" val="0"/>
              </a:ext>
            </a:extLst>
          </a:blip>
          <a:stretch>
            <a:fillRect/>
          </a:stretch>
        </p:blipFill>
        <p:spPr>
          <a:xfrm>
            <a:off x="9725225" y="7056578"/>
            <a:ext cx="2326531" cy="2563517"/>
          </a:xfrm>
          <a:prstGeom prst="rect">
            <a:avLst/>
          </a:prstGeom>
        </p:spPr>
      </p:pic>
      <p:sp>
        <p:nvSpPr>
          <p:cNvPr id="16" name="Oval 15">
            <a:extLst>
              <a:ext uri="{FF2B5EF4-FFF2-40B4-BE49-F238E27FC236}">
                <a16:creationId xmlns:a16="http://schemas.microsoft.com/office/drawing/2014/main" id="{9F59FA06-B589-963E-FAB1-7A62A5C65981}"/>
              </a:ext>
            </a:extLst>
          </p:cNvPr>
          <p:cNvSpPr/>
          <p:nvPr/>
        </p:nvSpPr>
        <p:spPr>
          <a:xfrm>
            <a:off x="7808159" y="4381500"/>
            <a:ext cx="307998" cy="3372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4CCB757-26F3-76E3-1533-6D65F41A5EF7}"/>
              </a:ext>
            </a:extLst>
          </p:cNvPr>
          <p:cNvSpPr/>
          <p:nvPr/>
        </p:nvSpPr>
        <p:spPr>
          <a:xfrm>
            <a:off x="7832276" y="5051780"/>
            <a:ext cx="299953" cy="292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5FB7FDD-8F10-AA47-B909-63EF56E8263A}"/>
              </a:ext>
            </a:extLst>
          </p:cNvPr>
          <p:cNvSpPr/>
          <p:nvPr/>
        </p:nvSpPr>
        <p:spPr>
          <a:xfrm>
            <a:off x="7831875" y="5676898"/>
            <a:ext cx="282354" cy="29209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Medical with solid fill">
            <a:extLst>
              <a:ext uri="{FF2B5EF4-FFF2-40B4-BE49-F238E27FC236}">
                <a16:creationId xmlns:a16="http://schemas.microsoft.com/office/drawing/2014/main" id="{5E0BB8A9-33A6-8811-63A9-6E7353C585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89949" y="30260"/>
            <a:ext cx="914400" cy="914400"/>
          </a:xfrm>
          <a:prstGeom prst="rect">
            <a:avLst/>
          </a:prstGeom>
        </p:spPr>
      </p:pic>
      <p:sp>
        <p:nvSpPr>
          <p:cNvPr id="21" name="Rectangle 20">
            <a:extLst>
              <a:ext uri="{FF2B5EF4-FFF2-40B4-BE49-F238E27FC236}">
                <a16:creationId xmlns:a16="http://schemas.microsoft.com/office/drawing/2014/main" id="{EEA2973D-EF48-8DB5-C7DB-02BD8CA34649}"/>
              </a:ext>
            </a:extLst>
          </p:cNvPr>
          <p:cNvSpPr/>
          <p:nvPr/>
        </p:nvSpPr>
        <p:spPr>
          <a:xfrm>
            <a:off x="6896080" y="-2604904"/>
            <a:ext cx="7236325"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DCA929E-6675-A08C-3342-5835757E915A}"/>
              </a:ext>
            </a:extLst>
          </p:cNvPr>
          <p:cNvSpPr/>
          <p:nvPr/>
        </p:nvSpPr>
        <p:spPr>
          <a:xfrm flipV="1">
            <a:off x="10009751" y="7532809"/>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A845AF6-AB99-8582-B969-79B3FE5ED9AA}"/>
              </a:ext>
            </a:extLst>
          </p:cNvPr>
          <p:cNvSpPr txBox="1"/>
          <p:nvPr/>
        </p:nvSpPr>
        <p:spPr>
          <a:xfrm>
            <a:off x="6877518" y="-997856"/>
            <a:ext cx="6756400" cy="400110"/>
          </a:xfrm>
          <a:prstGeom prst="rect">
            <a:avLst/>
          </a:prstGeom>
          <a:noFill/>
        </p:spPr>
        <p:txBody>
          <a:bodyPr wrap="square">
            <a:spAutoFit/>
          </a:bodyPr>
          <a:lstStyle/>
          <a:p>
            <a:r>
              <a:rPr lang="en-US" sz="2000" b="1" i="0" dirty="0">
                <a:solidFill>
                  <a:schemeClr val="bg1"/>
                </a:solidFill>
                <a:effectLst/>
                <a:latin typeface="Bahnschrift Condensed" panose="020B0502040204020203" pitchFamily="34" charset="0"/>
              </a:rPr>
              <a:t>Keep working on your health</a:t>
            </a:r>
            <a:r>
              <a:rPr lang="en-US" sz="2000" b="0" i="0" dirty="0">
                <a:solidFill>
                  <a:schemeClr val="bg1"/>
                </a:solidFill>
                <a:effectLst/>
                <a:latin typeface="Bahnschrift Condensed" panose="020B0502040204020203" pitchFamily="34" charset="0"/>
              </a:rPr>
              <a:t>.</a:t>
            </a:r>
            <a:endParaRPr lang="en-IN" sz="20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13D4F9CE-82DE-E06A-8D55-0F984442269C}"/>
              </a:ext>
            </a:extLst>
          </p:cNvPr>
          <p:cNvSpPr txBox="1"/>
          <p:nvPr/>
        </p:nvSpPr>
        <p:spPr>
          <a:xfrm>
            <a:off x="-2598763" y="3154706"/>
            <a:ext cx="1875519" cy="400110"/>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Mental Health</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1" name="TextBox 10">
            <a:extLst>
              <a:ext uri="{FF2B5EF4-FFF2-40B4-BE49-F238E27FC236}">
                <a16:creationId xmlns:a16="http://schemas.microsoft.com/office/drawing/2014/main" id="{D32C4BA3-FAD1-17F6-B2CF-3A6B0EA8287B}"/>
              </a:ext>
            </a:extLst>
          </p:cNvPr>
          <p:cNvSpPr txBox="1"/>
          <p:nvPr/>
        </p:nvSpPr>
        <p:spPr>
          <a:xfrm>
            <a:off x="-2835675" y="1130595"/>
            <a:ext cx="2743200" cy="1015663"/>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Customer Service/Administration with an AI Chatbot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4" name="TextBox 13">
            <a:extLst>
              <a:ext uri="{FF2B5EF4-FFF2-40B4-BE49-F238E27FC236}">
                <a16:creationId xmlns:a16="http://schemas.microsoft.com/office/drawing/2014/main" id="{C5609EBB-762B-5BB3-0593-EF8A867B9CE7}"/>
              </a:ext>
            </a:extLst>
          </p:cNvPr>
          <p:cNvSpPr txBox="1"/>
          <p:nvPr/>
        </p:nvSpPr>
        <p:spPr>
          <a:xfrm>
            <a:off x="11325327" y="-908132"/>
            <a:ext cx="2032000" cy="707886"/>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Patient Engagement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9" name="TextBox 18">
            <a:extLst>
              <a:ext uri="{FF2B5EF4-FFF2-40B4-BE49-F238E27FC236}">
                <a16:creationId xmlns:a16="http://schemas.microsoft.com/office/drawing/2014/main" id="{0A7D8D3C-71F8-8255-67F1-BEB00AA7FBF4}"/>
              </a:ext>
            </a:extLst>
          </p:cNvPr>
          <p:cNvSpPr txBox="1"/>
          <p:nvPr/>
        </p:nvSpPr>
        <p:spPr>
          <a:xfrm>
            <a:off x="14399920" y="3775293"/>
            <a:ext cx="1940434" cy="707886"/>
          </a:xfrm>
          <a:prstGeom prst="rect">
            <a:avLst/>
          </a:prstGeom>
          <a:noFill/>
        </p:spPr>
        <p:txBody>
          <a:bodyPr wrap="square" rtlCol="0">
            <a:spAutoFit/>
          </a:bodyPr>
          <a:lstStyle/>
          <a:p>
            <a:r>
              <a:rPr lang="en-US" sz="2000" dirty="0">
                <a:solidFill>
                  <a:schemeClr val="bg1"/>
                </a:solidFill>
                <a:effectLst/>
                <a:latin typeface="Script MT Bold" panose="03040602040607080904" pitchFamily="66" charset="0"/>
                <a:ea typeface="Times New Roman" panose="02020603050405020304" pitchFamily="18" charset="0"/>
              </a:rPr>
              <a:t>Claims and Billing</a:t>
            </a:r>
            <a:endParaRPr lang="en-IN" sz="2000" dirty="0">
              <a:solidFill>
                <a:schemeClr val="bg1"/>
              </a:solidFill>
              <a:latin typeface="Script MT Bold" panose="03040602040607080904" pitchFamily="66" charset="0"/>
            </a:endParaRPr>
          </a:p>
        </p:txBody>
      </p:sp>
      <p:cxnSp>
        <p:nvCxnSpPr>
          <p:cNvPr id="24" name="Straight Connector 23">
            <a:extLst>
              <a:ext uri="{FF2B5EF4-FFF2-40B4-BE49-F238E27FC236}">
                <a16:creationId xmlns:a16="http://schemas.microsoft.com/office/drawing/2014/main" id="{BE7B3E24-C5EB-2B6A-C57D-E6D5AEE9B9BF}"/>
              </a:ext>
            </a:extLst>
          </p:cNvPr>
          <p:cNvCxnSpPr>
            <a:cxnSpLocks/>
          </p:cNvCxnSpPr>
          <p:nvPr/>
        </p:nvCxnSpPr>
        <p:spPr>
          <a:xfrm>
            <a:off x="275046" y="7801582"/>
            <a:ext cx="286391" cy="889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D195A07-5FA8-D838-4F34-22B0E79D41FA}"/>
              </a:ext>
            </a:extLst>
          </p:cNvPr>
          <p:cNvCxnSpPr>
            <a:cxnSpLocks/>
          </p:cNvCxnSpPr>
          <p:nvPr/>
        </p:nvCxnSpPr>
        <p:spPr>
          <a:xfrm>
            <a:off x="-1411301" y="4062714"/>
            <a:ext cx="286391" cy="1825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87FAA3-F547-1529-DD35-E951CB81787D}"/>
              </a:ext>
            </a:extLst>
          </p:cNvPr>
          <p:cNvCxnSpPr>
            <a:cxnSpLocks/>
          </p:cNvCxnSpPr>
          <p:nvPr/>
        </p:nvCxnSpPr>
        <p:spPr>
          <a:xfrm>
            <a:off x="-3602239" y="880904"/>
            <a:ext cx="264570" cy="20862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A172C12-CBBF-6863-0E27-591135758182}"/>
              </a:ext>
            </a:extLst>
          </p:cNvPr>
          <p:cNvCxnSpPr>
            <a:cxnSpLocks/>
          </p:cNvCxnSpPr>
          <p:nvPr/>
        </p:nvCxnSpPr>
        <p:spPr>
          <a:xfrm flipV="1">
            <a:off x="4792797" y="7588973"/>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1E661FA-8E9D-680D-2DB5-50F816FD5939}"/>
              </a:ext>
            </a:extLst>
          </p:cNvPr>
          <p:cNvCxnSpPr>
            <a:cxnSpLocks/>
          </p:cNvCxnSpPr>
          <p:nvPr/>
        </p:nvCxnSpPr>
        <p:spPr>
          <a:xfrm flipV="1">
            <a:off x="404473" y="7741635"/>
            <a:ext cx="105659" cy="2087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0EBFFE-3F3A-7202-420D-9AD929737DC8}"/>
              </a:ext>
            </a:extLst>
          </p:cNvPr>
          <p:cNvCxnSpPr>
            <a:cxnSpLocks/>
          </p:cNvCxnSpPr>
          <p:nvPr/>
        </p:nvCxnSpPr>
        <p:spPr>
          <a:xfrm flipV="1">
            <a:off x="-1361292" y="4013187"/>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05161DD-0E3B-3014-F4D1-F7B0804B5005}"/>
              </a:ext>
            </a:extLst>
          </p:cNvPr>
          <p:cNvCxnSpPr>
            <a:cxnSpLocks/>
          </p:cNvCxnSpPr>
          <p:nvPr/>
        </p:nvCxnSpPr>
        <p:spPr>
          <a:xfrm flipV="1">
            <a:off x="-2156533" y="1985261"/>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CB159E8-50F6-96B6-DC43-3F8B164F5447}"/>
              </a:ext>
            </a:extLst>
          </p:cNvPr>
          <p:cNvCxnSpPr>
            <a:cxnSpLocks/>
          </p:cNvCxnSpPr>
          <p:nvPr/>
        </p:nvCxnSpPr>
        <p:spPr>
          <a:xfrm>
            <a:off x="4811815" y="7500073"/>
            <a:ext cx="286391" cy="8890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C3D3EDF-BD63-F1DD-52E8-77B44649A511}"/>
              </a:ext>
            </a:extLst>
          </p:cNvPr>
          <p:cNvSpPr txBox="1"/>
          <p:nvPr/>
        </p:nvSpPr>
        <p:spPr>
          <a:xfrm>
            <a:off x="13525804" y="-517931"/>
            <a:ext cx="2719468" cy="646331"/>
          </a:xfrm>
          <a:prstGeom prst="rect">
            <a:avLst/>
          </a:prstGeom>
          <a:noFill/>
        </p:spPr>
        <p:txBody>
          <a:bodyPr wrap="square" rtlCol="0">
            <a:spAutoFit/>
          </a:bodyPr>
          <a:lstStyle/>
          <a:p>
            <a:r>
              <a:rPr lang="en-US" sz="3600" dirty="0">
                <a:solidFill>
                  <a:srgbClr val="D66458"/>
                </a:solidFill>
                <a:latin typeface="Script MT Bold" panose="03040602040607080904" pitchFamily="66" charset="0"/>
              </a:rPr>
              <a:t>SERVICES</a:t>
            </a:r>
            <a:endParaRPr lang="en-IN" sz="3600" dirty="0">
              <a:solidFill>
                <a:srgbClr val="D66458"/>
              </a:solidFill>
              <a:latin typeface="Script MT Bold" panose="03040602040607080904" pitchFamily="66" charset="0"/>
            </a:endParaRPr>
          </a:p>
        </p:txBody>
      </p:sp>
      <p:sp>
        <p:nvSpPr>
          <p:cNvPr id="33" name="TextBox 32">
            <a:extLst>
              <a:ext uri="{FF2B5EF4-FFF2-40B4-BE49-F238E27FC236}">
                <a16:creationId xmlns:a16="http://schemas.microsoft.com/office/drawing/2014/main" id="{2C5038B9-76A7-2497-4318-3399A51D5FEA}"/>
              </a:ext>
            </a:extLst>
          </p:cNvPr>
          <p:cNvSpPr txBox="1"/>
          <p:nvPr/>
        </p:nvSpPr>
        <p:spPr>
          <a:xfrm>
            <a:off x="13315766" y="-415810"/>
            <a:ext cx="3139543" cy="2862322"/>
          </a:xfrm>
          <a:prstGeom prst="rect">
            <a:avLst/>
          </a:prstGeom>
          <a:noFill/>
        </p:spPr>
        <p:txBody>
          <a:bodyPr wrap="square" rtlCol="0">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The development of this system does not require investing money. Health care interventions are increasingly being delivered through digital technologies, offering major opportunities for delivering more health gains from scarce health care resources. </a:t>
            </a:r>
            <a:br>
              <a:rPr lang="en-US" sz="1800" dirty="0">
                <a:effectLst/>
                <a:latin typeface="Calibri" panose="020F0502020204030204" pitchFamily="34" charset="0"/>
                <a:ea typeface="Times New Roman" panose="02020603050405020304" pitchFamily="18" charset="0"/>
              </a:rPr>
            </a:br>
            <a:endParaRPr lang="en-IN" dirty="0"/>
          </a:p>
        </p:txBody>
      </p:sp>
      <p:sp>
        <p:nvSpPr>
          <p:cNvPr id="36" name="TextBox 35">
            <a:extLst>
              <a:ext uri="{FF2B5EF4-FFF2-40B4-BE49-F238E27FC236}">
                <a16:creationId xmlns:a16="http://schemas.microsoft.com/office/drawing/2014/main" id="{970E818D-619B-0B36-EE9A-9DA346D3D550}"/>
              </a:ext>
            </a:extLst>
          </p:cNvPr>
          <p:cNvSpPr txBox="1"/>
          <p:nvPr/>
        </p:nvSpPr>
        <p:spPr>
          <a:xfrm>
            <a:off x="12675860" y="1800490"/>
            <a:ext cx="2604102" cy="1754326"/>
          </a:xfrm>
          <a:prstGeom prst="rect">
            <a:avLst/>
          </a:prstGeom>
          <a:noFill/>
        </p:spPr>
        <p:txBody>
          <a:bodyPr wrap="square">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All the sources and information can be accessed online. Within the present scope form, economy feasibility is not warranted for this system.</a:t>
            </a:r>
            <a:endParaRPr lang="en-IN" sz="1800" dirty="0">
              <a:solidFill>
                <a:schemeClr val="bg1"/>
              </a:solidFill>
              <a:effectLst/>
              <a:latin typeface="Script MT Bold" panose="03040602040607080904" pitchFamily="66" charset="0"/>
              <a:ea typeface="Calibri" panose="020F0502020204030204" pitchFamily="34" charset="0"/>
            </a:endParaRPr>
          </a:p>
        </p:txBody>
      </p:sp>
      <p:sp>
        <p:nvSpPr>
          <p:cNvPr id="23" name="TextBox 22">
            <a:extLst>
              <a:ext uri="{FF2B5EF4-FFF2-40B4-BE49-F238E27FC236}">
                <a16:creationId xmlns:a16="http://schemas.microsoft.com/office/drawing/2014/main" id="{8345033A-547D-5D9F-8B56-5A19F4CC9DEF}"/>
              </a:ext>
            </a:extLst>
          </p:cNvPr>
          <p:cNvSpPr txBox="1"/>
          <p:nvPr/>
        </p:nvSpPr>
        <p:spPr>
          <a:xfrm flipH="1">
            <a:off x="11640487" y="-1727316"/>
            <a:ext cx="3350557" cy="584775"/>
          </a:xfrm>
          <a:prstGeom prst="rect">
            <a:avLst/>
          </a:prstGeom>
          <a:noFill/>
        </p:spPr>
        <p:txBody>
          <a:bodyPr wrap="square" rtlCol="0">
            <a:spAutoFit/>
          </a:bodyPr>
          <a:lstStyle/>
          <a:p>
            <a:r>
              <a:rPr lang="en-US" sz="3200" dirty="0">
                <a:solidFill>
                  <a:schemeClr val="bg1"/>
                </a:solidFill>
                <a:latin typeface="Script MT Bold" panose="03040602040607080904" pitchFamily="66" charset="0"/>
              </a:rPr>
              <a:t>Contact us page</a:t>
            </a:r>
            <a:endParaRPr lang="en-IN" sz="3200" dirty="0">
              <a:solidFill>
                <a:schemeClr val="bg1"/>
              </a:solidFill>
              <a:latin typeface="Script MT Bold" panose="03040602040607080904" pitchFamily="66" charset="0"/>
            </a:endParaRPr>
          </a:p>
        </p:txBody>
      </p:sp>
      <p:pic>
        <p:nvPicPr>
          <p:cNvPr id="27" name="Picture 26">
            <a:extLst>
              <a:ext uri="{FF2B5EF4-FFF2-40B4-BE49-F238E27FC236}">
                <a16:creationId xmlns:a16="http://schemas.microsoft.com/office/drawing/2014/main" id="{61B15A93-1BC2-E02C-731A-8D2028D149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7053" y="6944313"/>
            <a:ext cx="8245846" cy="4816736"/>
          </a:xfrm>
          <a:prstGeom prst="rect">
            <a:avLst/>
          </a:prstGeom>
        </p:spPr>
      </p:pic>
      <p:pic>
        <p:nvPicPr>
          <p:cNvPr id="25" name="Picture 24">
            <a:extLst>
              <a:ext uri="{FF2B5EF4-FFF2-40B4-BE49-F238E27FC236}">
                <a16:creationId xmlns:a16="http://schemas.microsoft.com/office/drawing/2014/main" id="{F329E9DE-E474-CDCE-9FA9-3707431BF455}"/>
              </a:ext>
            </a:extLst>
          </p:cNvPr>
          <p:cNvPicPr>
            <a:picLocks noChangeAspect="1"/>
          </p:cNvPicPr>
          <p:nvPr/>
        </p:nvPicPr>
        <p:blipFill rotWithShape="1">
          <a:blip r:embed="rId10">
            <a:extLst>
              <a:ext uri="{28A0092B-C50C-407E-A947-70E740481C1C}">
                <a14:useLocalDpi xmlns:a14="http://schemas.microsoft.com/office/drawing/2010/main" val="0"/>
              </a:ext>
            </a:extLst>
          </a:blip>
          <a:srcRect t="24122" b="38097"/>
          <a:stretch/>
        </p:blipFill>
        <p:spPr>
          <a:xfrm>
            <a:off x="-6888339" y="-2614271"/>
            <a:ext cx="6742046" cy="4528432"/>
          </a:xfrm>
          <a:prstGeom prst="rect">
            <a:avLst/>
          </a:prstGeom>
        </p:spPr>
      </p:pic>
      <p:pic>
        <p:nvPicPr>
          <p:cNvPr id="30" name="Picture 29">
            <a:extLst>
              <a:ext uri="{FF2B5EF4-FFF2-40B4-BE49-F238E27FC236}">
                <a16:creationId xmlns:a16="http://schemas.microsoft.com/office/drawing/2014/main" id="{18A00580-54A8-B2FF-0300-785A454F9116}"/>
              </a:ext>
            </a:extLst>
          </p:cNvPr>
          <p:cNvPicPr>
            <a:picLocks noChangeAspect="1"/>
          </p:cNvPicPr>
          <p:nvPr/>
        </p:nvPicPr>
        <p:blipFill rotWithShape="1">
          <a:blip r:embed="rId11">
            <a:extLst>
              <a:ext uri="{28A0092B-C50C-407E-A947-70E740481C1C}">
                <a14:useLocalDpi xmlns:a14="http://schemas.microsoft.com/office/drawing/2010/main" val="0"/>
              </a:ext>
            </a:extLst>
          </a:blip>
          <a:srcRect t="13285" r="32269" b="10400"/>
          <a:stretch/>
        </p:blipFill>
        <p:spPr>
          <a:xfrm>
            <a:off x="11065048" y="6977209"/>
            <a:ext cx="6547063" cy="4143706"/>
          </a:xfrm>
          <a:prstGeom prst="rect">
            <a:avLst/>
          </a:prstGeom>
        </p:spPr>
      </p:pic>
      <p:pic>
        <p:nvPicPr>
          <p:cNvPr id="37" name="Picture 36">
            <a:extLst>
              <a:ext uri="{FF2B5EF4-FFF2-40B4-BE49-F238E27FC236}">
                <a16:creationId xmlns:a16="http://schemas.microsoft.com/office/drawing/2014/main" id="{F022F803-13EC-1D24-98EA-1140F4C5EF91}"/>
              </a:ext>
            </a:extLst>
          </p:cNvPr>
          <p:cNvPicPr>
            <a:picLocks noChangeAspect="1"/>
          </p:cNvPicPr>
          <p:nvPr/>
        </p:nvPicPr>
        <p:blipFill rotWithShape="1">
          <a:blip r:embed="rId12">
            <a:extLst>
              <a:ext uri="{28A0092B-C50C-407E-A947-70E740481C1C}">
                <a14:useLocalDpi xmlns:a14="http://schemas.microsoft.com/office/drawing/2010/main" val="0"/>
              </a:ext>
            </a:extLst>
          </a:blip>
          <a:srcRect t="13643" r="33938" b="7156"/>
          <a:stretch/>
        </p:blipFill>
        <p:spPr>
          <a:xfrm>
            <a:off x="-4834897" y="-3606881"/>
            <a:ext cx="5290815" cy="3563043"/>
          </a:xfrm>
          <a:prstGeom prst="rect">
            <a:avLst/>
          </a:prstGeom>
        </p:spPr>
      </p:pic>
      <p:pic>
        <p:nvPicPr>
          <p:cNvPr id="38" name="Picture 37">
            <a:extLst>
              <a:ext uri="{FF2B5EF4-FFF2-40B4-BE49-F238E27FC236}">
                <a16:creationId xmlns:a16="http://schemas.microsoft.com/office/drawing/2014/main" id="{030BDC0A-5B08-93F5-828C-048EF3AEC687}"/>
              </a:ext>
            </a:extLst>
          </p:cNvPr>
          <p:cNvPicPr>
            <a:picLocks noChangeAspect="1"/>
          </p:cNvPicPr>
          <p:nvPr/>
        </p:nvPicPr>
        <p:blipFill rotWithShape="1">
          <a:blip r:embed="rId13">
            <a:extLst>
              <a:ext uri="{28A0092B-C50C-407E-A947-70E740481C1C}">
                <a14:useLocalDpi xmlns:a14="http://schemas.microsoft.com/office/drawing/2010/main" val="0"/>
              </a:ext>
            </a:extLst>
          </a:blip>
          <a:srcRect t="8762" b="20289"/>
          <a:stretch/>
        </p:blipFill>
        <p:spPr>
          <a:xfrm>
            <a:off x="4904129" y="-5735574"/>
            <a:ext cx="8326428" cy="4459918"/>
          </a:xfrm>
          <a:prstGeom prst="rect">
            <a:avLst/>
          </a:prstGeom>
        </p:spPr>
      </p:pic>
      <p:sp>
        <p:nvSpPr>
          <p:cNvPr id="29" name="Rectangle 28">
            <a:extLst>
              <a:ext uri="{FF2B5EF4-FFF2-40B4-BE49-F238E27FC236}">
                <a16:creationId xmlns:a16="http://schemas.microsoft.com/office/drawing/2014/main" id="{C61ECB3E-C4BD-3DBD-3777-BE14B99B7C84}"/>
              </a:ext>
            </a:extLst>
          </p:cNvPr>
          <p:cNvSpPr/>
          <p:nvPr/>
        </p:nvSpPr>
        <p:spPr>
          <a:xfrm rot="8522647">
            <a:off x="34473" y="1746477"/>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F81A6969-65A2-1CE0-ABC0-5861C2FBD3EE}"/>
              </a:ext>
            </a:extLst>
          </p:cNvPr>
          <p:cNvSpPr txBox="1"/>
          <p:nvPr/>
        </p:nvSpPr>
        <p:spPr>
          <a:xfrm flipH="1">
            <a:off x="8552500" y="2998143"/>
            <a:ext cx="2965015" cy="707886"/>
          </a:xfrm>
          <a:prstGeom prst="rect">
            <a:avLst/>
          </a:prstGeom>
          <a:noFill/>
        </p:spPr>
        <p:txBody>
          <a:bodyPr wrap="square" rtlCol="0">
            <a:spAutoFit/>
          </a:bodyPr>
          <a:lstStyle/>
          <a:p>
            <a:r>
              <a:rPr lang="en-US" sz="4000" dirty="0">
                <a:solidFill>
                  <a:schemeClr val="bg1"/>
                </a:solidFill>
                <a:latin typeface="Script MT Bold" panose="03040602040607080904" pitchFamily="66" charset="0"/>
              </a:rPr>
              <a:t>Members</a:t>
            </a:r>
            <a:endParaRPr lang="en-IN" sz="4000" dirty="0">
              <a:solidFill>
                <a:schemeClr val="bg1"/>
              </a:solidFill>
              <a:latin typeface="Script MT Bold" panose="03040602040607080904" pitchFamily="66" charset="0"/>
            </a:endParaRPr>
          </a:p>
        </p:txBody>
      </p:sp>
      <p:sp>
        <p:nvSpPr>
          <p:cNvPr id="43" name="Oval 42">
            <a:extLst>
              <a:ext uri="{FF2B5EF4-FFF2-40B4-BE49-F238E27FC236}">
                <a16:creationId xmlns:a16="http://schemas.microsoft.com/office/drawing/2014/main" id="{AF830889-E574-41B3-CFFB-1141AD618968}"/>
              </a:ext>
            </a:extLst>
          </p:cNvPr>
          <p:cNvSpPr/>
          <p:nvPr/>
        </p:nvSpPr>
        <p:spPr>
          <a:xfrm>
            <a:off x="7857928" y="6235709"/>
            <a:ext cx="239369" cy="25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6BEBCCE4-4772-1912-C0DD-88A7AEB357DD}"/>
              </a:ext>
            </a:extLst>
          </p:cNvPr>
          <p:cNvSpPr txBox="1"/>
          <p:nvPr/>
        </p:nvSpPr>
        <p:spPr>
          <a:xfrm>
            <a:off x="8207690" y="4208604"/>
            <a:ext cx="1712288" cy="461665"/>
          </a:xfrm>
          <a:prstGeom prst="rect">
            <a:avLst/>
          </a:prstGeom>
          <a:noFill/>
        </p:spPr>
        <p:txBody>
          <a:bodyPr wrap="square" rtlCol="0">
            <a:spAutoFit/>
          </a:bodyPr>
          <a:lstStyle/>
          <a:p>
            <a:r>
              <a:rPr lang="en-US" sz="2400" dirty="0" err="1">
                <a:solidFill>
                  <a:schemeClr val="bg1"/>
                </a:solidFill>
                <a:latin typeface="Bahnschrift Condensed" panose="020B0502040204020203" pitchFamily="34" charset="0"/>
              </a:rPr>
              <a:t>Bibidha</a:t>
            </a:r>
            <a:endParaRPr lang="en-IN" sz="2400" dirty="0">
              <a:solidFill>
                <a:schemeClr val="bg1"/>
              </a:solidFill>
              <a:latin typeface="Bahnschrift Condensed" panose="020B0502040204020203" pitchFamily="34" charset="0"/>
            </a:endParaRPr>
          </a:p>
        </p:txBody>
      </p:sp>
      <p:sp>
        <p:nvSpPr>
          <p:cNvPr id="45" name="TextBox 44">
            <a:extLst>
              <a:ext uri="{FF2B5EF4-FFF2-40B4-BE49-F238E27FC236}">
                <a16:creationId xmlns:a16="http://schemas.microsoft.com/office/drawing/2014/main" id="{9A7464FB-F2A9-D91D-DA4B-D1DC5B62E4F7}"/>
              </a:ext>
            </a:extLst>
          </p:cNvPr>
          <p:cNvSpPr txBox="1"/>
          <p:nvPr/>
        </p:nvSpPr>
        <p:spPr>
          <a:xfrm>
            <a:off x="8266193" y="4931031"/>
            <a:ext cx="1712288"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Diya</a:t>
            </a:r>
            <a:endParaRPr lang="en-IN" sz="2400" dirty="0">
              <a:solidFill>
                <a:schemeClr val="bg1"/>
              </a:solidFill>
              <a:latin typeface="Bahnschrift Condensed" panose="020B0502040204020203" pitchFamily="34" charset="0"/>
            </a:endParaRPr>
          </a:p>
        </p:txBody>
      </p:sp>
      <p:sp>
        <p:nvSpPr>
          <p:cNvPr id="47" name="TextBox 46">
            <a:extLst>
              <a:ext uri="{FF2B5EF4-FFF2-40B4-BE49-F238E27FC236}">
                <a16:creationId xmlns:a16="http://schemas.microsoft.com/office/drawing/2014/main" id="{0AAE199F-DE53-A8F1-8BBB-59AA8BB31C37}"/>
              </a:ext>
            </a:extLst>
          </p:cNvPr>
          <p:cNvSpPr txBox="1"/>
          <p:nvPr/>
        </p:nvSpPr>
        <p:spPr>
          <a:xfrm>
            <a:off x="8346951" y="5562144"/>
            <a:ext cx="1712288"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Eva</a:t>
            </a:r>
            <a:endParaRPr lang="en-IN" sz="2400" dirty="0">
              <a:solidFill>
                <a:schemeClr val="bg1"/>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28D5A649-55AE-AF7D-55A7-550714BF90DC}"/>
              </a:ext>
            </a:extLst>
          </p:cNvPr>
          <p:cNvSpPr txBox="1"/>
          <p:nvPr/>
        </p:nvSpPr>
        <p:spPr>
          <a:xfrm>
            <a:off x="8322719" y="6124695"/>
            <a:ext cx="1712288" cy="830997"/>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Frank</a:t>
            </a:r>
          </a:p>
          <a:p>
            <a:endParaRPr lang="en-IN" sz="2400" dirty="0">
              <a:solidFill>
                <a:schemeClr val="bg1"/>
              </a:solidFill>
              <a:latin typeface="Bahnschrift Condensed" panose="020B0502040204020203" pitchFamily="34" charset="0"/>
            </a:endParaRPr>
          </a:p>
        </p:txBody>
      </p:sp>
      <p:sp>
        <p:nvSpPr>
          <p:cNvPr id="49" name="TextBox 48">
            <a:extLst>
              <a:ext uri="{FF2B5EF4-FFF2-40B4-BE49-F238E27FC236}">
                <a16:creationId xmlns:a16="http://schemas.microsoft.com/office/drawing/2014/main" id="{D72D8F7D-56B6-DE34-E071-B7D0DCAC5847}"/>
              </a:ext>
            </a:extLst>
          </p:cNvPr>
          <p:cNvSpPr txBox="1"/>
          <p:nvPr/>
        </p:nvSpPr>
        <p:spPr>
          <a:xfrm flipH="1">
            <a:off x="4133138" y="-1424739"/>
            <a:ext cx="6931910" cy="830997"/>
          </a:xfrm>
          <a:prstGeom prst="rect">
            <a:avLst/>
          </a:prstGeom>
          <a:noFill/>
        </p:spPr>
        <p:txBody>
          <a:bodyPr wrap="square" rtlCol="0">
            <a:spAutoFit/>
          </a:bodyPr>
          <a:lstStyle/>
          <a:p>
            <a:r>
              <a:rPr lang="en-US" sz="4800" dirty="0">
                <a:solidFill>
                  <a:schemeClr val="bg1"/>
                </a:solidFill>
                <a:latin typeface="Script MT Bold" panose="03040602040607080904" pitchFamily="66" charset="0"/>
              </a:rPr>
              <a:t>THANK YOU</a:t>
            </a:r>
            <a:endParaRPr lang="en-IN" sz="4800" dirty="0">
              <a:solidFill>
                <a:schemeClr val="bg1"/>
              </a:solidFill>
              <a:latin typeface="Script MT Bold" panose="03040602040607080904" pitchFamily="66" charset="0"/>
            </a:endParaRPr>
          </a:p>
        </p:txBody>
      </p:sp>
    </p:spTree>
    <p:extLst>
      <p:ext uri="{BB962C8B-B14F-4D97-AF65-F5344CB8AC3E}">
        <p14:creationId xmlns:p14="http://schemas.microsoft.com/office/powerpoint/2010/main" val="24139403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0227B4-125B-8E59-F4B2-882558B8FDFF}"/>
              </a:ext>
            </a:extLst>
          </p:cNvPr>
          <p:cNvSpPr/>
          <p:nvPr/>
        </p:nvSpPr>
        <p:spPr>
          <a:xfrm rot="606531">
            <a:off x="11016447" y="-941883"/>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1" name="Picture 30">
            <a:extLst>
              <a:ext uri="{FF2B5EF4-FFF2-40B4-BE49-F238E27FC236}">
                <a16:creationId xmlns:a16="http://schemas.microsoft.com/office/drawing/2014/main" id="{E404CC69-CDE7-E5B8-B04C-A85AA61EA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79" y="7754032"/>
            <a:ext cx="3391543" cy="3104820"/>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841C00A6-2018-F1B2-F4B9-F7455C4252FB}"/>
              </a:ext>
            </a:extLst>
          </p:cNvPr>
          <p:cNvSpPr/>
          <p:nvPr/>
        </p:nvSpPr>
        <p:spPr>
          <a:xfrm>
            <a:off x="12760100" y="1321015"/>
            <a:ext cx="7395381" cy="54650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7E879E2A-A41E-D359-D218-8D5F559F8FE2}"/>
              </a:ext>
            </a:extLst>
          </p:cNvPr>
          <p:cNvSpPr/>
          <p:nvPr/>
        </p:nvSpPr>
        <p:spPr>
          <a:xfrm rot="1642993">
            <a:off x="-1231590" y="-2200911"/>
            <a:ext cx="1810375" cy="9119061"/>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12483740" y="5560112"/>
            <a:ext cx="3198663" cy="3476283"/>
          </a:xfrm>
          <a:prstGeom prst="rect">
            <a:avLst/>
          </a:prstGeom>
        </p:spPr>
      </p:pic>
      <p:sp>
        <p:nvSpPr>
          <p:cNvPr id="8" name="Rectangle 7">
            <a:extLst>
              <a:ext uri="{FF2B5EF4-FFF2-40B4-BE49-F238E27FC236}">
                <a16:creationId xmlns:a16="http://schemas.microsoft.com/office/drawing/2014/main" id="{C2616510-B62C-AE05-1AAE-7EBEAE68305A}"/>
              </a:ext>
            </a:extLst>
          </p:cNvPr>
          <p:cNvSpPr/>
          <p:nvPr/>
        </p:nvSpPr>
        <p:spPr>
          <a:xfrm rot="1458256">
            <a:off x="11855262" y="321574"/>
            <a:ext cx="1256087" cy="8792621"/>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F7590ED-9061-3A60-2C56-897FAB363DC6}"/>
              </a:ext>
            </a:extLst>
          </p:cNvPr>
          <p:cNvSpPr txBox="1"/>
          <p:nvPr/>
        </p:nvSpPr>
        <p:spPr>
          <a:xfrm>
            <a:off x="3722874" y="1338930"/>
            <a:ext cx="3826352" cy="646331"/>
          </a:xfrm>
          <a:prstGeom prst="rect">
            <a:avLst/>
          </a:prstGeom>
          <a:noFill/>
        </p:spPr>
        <p:txBody>
          <a:bodyPr wrap="square" rtlCol="0">
            <a:spAutoFit/>
          </a:bodyPr>
          <a:lstStyle/>
          <a:p>
            <a:r>
              <a:rPr lang="en-US" sz="3600" dirty="0">
                <a:solidFill>
                  <a:schemeClr val="bg1"/>
                </a:solidFill>
                <a:latin typeface="Script MT Bold" panose="03040602040607080904" pitchFamily="66" charset="0"/>
              </a:rPr>
              <a:t>  our </a:t>
            </a:r>
            <a:r>
              <a:rPr lang="en-US" sz="3600" dirty="0" err="1">
                <a:solidFill>
                  <a:schemeClr val="bg1"/>
                </a:solidFill>
                <a:latin typeface="Script MT Bold" panose="03040602040607080904" pitchFamily="66" charset="0"/>
              </a:rPr>
              <a:t>DocTech</a:t>
            </a:r>
            <a:endParaRPr lang="en-IN" sz="3600" dirty="0">
              <a:solidFill>
                <a:schemeClr val="bg1"/>
              </a:solidFill>
              <a:latin typeface="Script MT Bold" panose="03040602040607080904" pitchFamily="66" charset="0"/>
            </a:endParaRPr>
          </a:p>
        </p:txBody>
      </p:sp>
      <p:sp>
        <p:nvSpPr>
          <p:cNvPr id="12" name="TextBox 11">
            <a:extLst>
              <a:ext uri="{FF2B5EF4-FFF2-40B4-BE49-F238E27FC236}">
                <a16:creationId xmlns:a16="http://schemas.microsoft.com/office/drawing/2014/main" id="{C5E84148-0623-3D9D-8A57-A25417768ABE}"/>
              </a:ext>
            </a:extLst>
          </p:cNvPr>
          <p:cNvSpPr txBox="1"/>
          <p:nvPr/>
        </p:nvSpPr>
        <p:spPr>
          <a:xfrm flipH="1">
            <a:off x="4397727" y="2190930"/>
            <a:ext cx="2533579"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 medical website</a:t>
            </a:r>
            <a:endParaRPr lang="en-IN"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70E5622F-6F89-1A19-D930-9AB18D0A0804}"/>
              </a:ext>
            </a:extLst>
          </p:cNvPr>
          <p:cNvSpPr txBox="1"/>
          <p:nvPr/>
        </p:nvSpPr>
        <p:spPr>
          <a:xfrm>
            <a:off x="-4220591" y="4807144"/>
            <a:ext cx="4128116" cy="3293209"/>
          </a:xfrm>
          <a:prstGeom prst="rect">
            <a:avLst/>
          </a:prstGeom>
          <a:noFill/>
        </p:spPr>
        <p:txBody>
          <a:bodyPr wrap="square" rtlCol="0">
            <a:spAutoFit/>
          </a:bodyPr>
          <a:lstStyle/>
          <a:p>
            <a:pPr algn="just">
              <a:tabLst>
                <a:tab pos="2468880" algn="l"/>
              </a:tabLst>
            </a:pPr>
            <a:r>
              <a:rPr lang="en-US" sz="1600" dirty="0">
                <a:solidFill>
                  <a:schemeClr val="bg1"/>
                </a:solidFill>
                <a:effectLst/>
                <a:latin typeface="Bahnschrift Condensed" panose="020B0502040204020203" pitchFamily="34" charset="0"/>
                <a:ea typeface="Times New Roman" panose="02020603050405020304" pitchFamily="18" charset="0"/>
              </a:rPr>
              <a:t>The system concentrates on the options that the user choose. The goal is to discover any early warning signs or problems that the user may be having. After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gathered enough keywords from the initial messages, it</a:t>
            </a:r>
            <a:r>
              <a:rPr lang="en-IN" sz="1600" dirty="0">
                <a:solidFill>
                  <a:schemeClr val="bg1"/>
                </a:solidFill>
                <a:latin typeface="Bahnschrift Condensed" panose="020B0502040204020203" pitchFamily="34" charset="0"/>
                <a:ea typeface="Calibri" panose="020F0502020204030204" pitchFamily="34" charset="0"/>
              </a:rPr>
              <a:t> </a:t>
            </a:r>
            <a:r>
              <a:rPr lang="en-US" sz="1600" dirty="0">
                <a:solidFill>
                  <a:schemeClr val="bg1"/>
                </a:solidFill>
                <a:effectLst/>
                <a:latin typeface="Bahnschrift Condensed" panose="020B0502040204020203" pitchFamily="34" charset="0"/>
                <a:ea typeface="Times New Roman" panose="02020603050405020304" pitchFamily="18" charset="0"/>
              </a:rPr>
              <a:t>begins asking the user questions and attempting to narrow down a few ailments that the user may be experiencing. After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narrowed down the probable conditions that the user could be suffering from, it now assigns a ranking to those disorders. When the list of possible diseases,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starts interrogating the user about how the user is feeling. Once it has gathered enough information, it determines the most likely disease that the user is suffering from. </a:t>
            </a:r>
            <a:endParaRPr lang="en-IN" sz="1600" dirty="0">
              <a:solidFill>
                <a:schemeClr val="bg1"/>
              </a:solidFill>
              <a:latin typeface="Bahnschrift Condensed" panose="020B0502040204020203" pitchFamily="34" charset="0"/>
            </a:endParaRPr>
          </a:p>
        </p:txBody>
      </p:sp>
      <p:pic>
        <p:nvPicPr>
          <p:cNvPr id="15" name="Picture 14">
            <a:extLst>
              <a:ext uri="{FF2B5EF4-FFF2-40B4-BE49-F238E27FC236}">
                <a16:creationId xmlns:a16="http://schemas.microsoft.com/office/drawing/2014/main" id="{FB66CEF4-3A13-8C2D-0709-49472C2FA3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593" y1="43515" x2="49969" y2="44283"/>
                        <a14:foregroundMark x1="49969" y1="44283" x2="46737" y2="37778"/>
                        <a14:foregroundMark x1="54413" y1="34465" x2="59789" y2="34909"/>
                        <a14:foregroundMark x1="59789" y1="34909" x2="56495" y2="28000"/>
                        <a14:foregroundMark x1="56495" y1="28000" x2="59043" y2="38182"/>
                        <a14:foregroundMark x1="59043" y1="38182" x2="58048" y2="29374"/>
                        <a14:foregroundMark x1="58048" y1="29374" x2="48757" y2="38384"/>
                        <a14:foregroundMark x1="48757" y1="38384" x2="54848" y2="23717"/>
                        <a14:foregroundMark x1="54848" y1="23717" x2="55998" y2="23354"/>
                        <a14:foregroundMark x1="50000" y1="43515" x2="49161" y2="33859"/>
                        <a14:foregroundMark x1="49161" y1="33859" x2="53418" y2="29051"/>
                        <a14:foregroundMark x1="53418" y1="29051" x2="51181" y2="19152"/>
                        <a14:foregroundMark x1="51181" y1="19152" x2="53418" y2="17778"/>
                        <a14:foregroundMark x1="52704" y1="25374" x2="52704" y2="25374"/>
                        <a14:foregroundMark x1="52983" y1="17051" x2="52983" y2="17051"/>
                        <a14:foregroundMark x1="52704" y1="25172" x2="52424" y2="17051"/>
                        <a14:foregroundMark x1="52424" y1="17051" x2="52424" y2="17051"/>
                      </a14:backgroundRemoval>
                    </a14:imgEffect>
                  </a14:imgLayer>
                </a14:imgProps>
              </a:ext>
              <a:ext uri="{28A0092B-C50C-407E-A947-70E740481C1C}">
                <a14:useLocalDpi xmlns:a14="http://schemas.microsoft.com/office/drawing/2010/main" val="0"/>
              </a:ext>
            </a:extLst>
          </a:blip>
          <a:stretch>
            <a:fillRect/>
          </a:stretch>
        </p:blipFill>
        <p:spPr>
          <a:xfrm>
            <a:off x="9725225" y="7056578"/>
            <a:ext cx="2326531" cy="2563517"/>
          </a:xfrm>
          <a:prstGeom prst="rect">
            <a:avLst/>
          </a:prstGeom>
        </p:spPr>
      </p:pic>
      <p:sp>
        <p:nvSpPr>
          <p:cNvPr id="16" name="Oval 15">
            <a:extLst>
              <a:ext uri="{FF2B5EF4-FFF2-40B4-BE49-F238E27FC236}">
                <a16:creationId xmlns:a16="http://schemas.microsoft.com/office/drawing/2014/main" id="{9F59FA06-B589-963E-FAB1-7A62A5C65981}"/>
              </a:ext>
            </a:extLst>
          </p:cNvPr>
          <p:cNvSpPr/>
          <p:nvPr/>
        </p:nvSpPr>
        <p:spPr>
          <a:xfrm>
            <a:off x="2632709" y="323729"/>
            <a:ext cx="307998" cy="3372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4CCB757-26F3-76E3-1533-6D65F41A5EF7}"/>
              </a:ext>
            </a:extLst>
          </p:cNvPr>
          <p:cNvSpPr/>
          <p:nvPr/>
        </p:nvSpPr>
        <p:spPr>
          <a:xfrm>
            <a:off x="2457213" y="1043294"/>
            <a:ext cx="299953" cy="292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5FB7FDD-8F10-AA47-B909-63EF56E8263A}"/>
              </a:ext>
            </a:extLst>
          </p:cNvPr>
          <p:cNvSpPr/>
          <p:nvPr/>
        </p:nvSpPr>
        <p:spPr>
          <a:xfrm>
            <a:off x="10412855" y="5031323"/>
            <a:ext cx="282354" cy="29209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Medical with solid fill">
            <a:extLst>
              <a:ext uri="{FF2B5EF4-FFF2-40B4-BE49-F238E27FC236}">
                <a16:creationId xmlns:a16="http://schemas.microsoft.com/office/drawing/2014/main" id="{5E0BB8A9-33A6-8811-63A9-6E7353C585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89949" y="30260"/>
            <a:ext cx="914400" cy="914400"/>
          </a:xfrm>
          <a:prstGeom prst="rect">
            <a:avLst/>
          </a:prstGeom>
        </p:spPr>
      </p:pic>
      <p:sp>
        <p:nvSpPr>
          <p:cNvPr id="21" name="Rectangle 20">
            <a:extLst>
              <a:ext uri="{FF2B5EF4-FFF2-40B4-BE49-F238E27FC236}">
                <a16:creationId xmlns:a16="http://schemas.microsoft.com/office/drawing/2014/main" id="{EEA2973D-EF48-8DB5-C7DB-02BD8CA34649}"/>
              </a:ext>
            </a:extLst>
          </p:cNvPr>
          <p:cNvSpPr/>
          <p:nvPr/>
        </p:nvSpPr>
        <p:spPr>
          <a:xfrm>
            <a:off x="6896080" y="-2604904"/>
            <a:ext cx="7236325"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DCA929E-6675-A08C-3342-5835757E915A}"/>
              </a:ext>
            </a:extLst>
          </p:cNvPr>
          <p:cNvSpPr/>
          <p:nvPr/>
        </p:nvSpPr>
        <p:spPr>
          <a:xfrm flipV="1">
            <a:off x="10009751" y="7532809"/>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A845AF6-AB99-8582-B969-79B3FE5ED9AA}"/>
              </a:ext>
            </a:extLst>
          </p:cNvPr>
          <p:cNvSpPr txBox="1"/>
          <p:nvPr/>
        </p:nvSpPr>
        <p:spPr>
          <a:xfrm>
            <a:off x="6877518" y="-997856"/>
            <a:ext cx="6756400" cy="400110"/>
          </a:xfrm>
          <a:prstGeom prst="rect">
            <a:avLst/>
          </a:prstGeom>
          <a:noFill/>
        </p:spPr>
        <p:txBody>
          <a:bodyPr wrap="square">
            <a:spAutoFit/>
          </a:bodyPr>
          <a:lstStyle/>
          <a:p>
            <a:r>
              <a:rPr lang="en-US" sz="2000" b="1" i="0" dirty="0">
                <a:solidFill>
                  <a:schemeClr val="bg1"/>
                </a:solidFill>
                <a:effectLst/>
                <a:latin typeface="Bahnschrift Condensed" panose="020B0502040204020203" pitchFamily="34" charset="0"/>
              </a:rPr>
              <a:t>Keep working on your health</a:t>
            </a:r>
            <a:r>
              <a:rPr lang="en-US" sz="2000" b="0" i="0" dirty="0">
                <a:solidFill>
                  <a:schemeClr val="bg1"/>
                </a:solidFill>
                <a:effectLst/>
                <a:latin typeface="Bahnschrift Condensed" panose="020B0502040204020203" pitchFamily="34" charset="0"/>
              </a:rPr>
              <a:t>.</a:t>
            </a:r>
            <a:endParaRPr lang="en-IN" sz="20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13D4F9CE-82DE-E06A-8D55-0F984442269C}"/>
              </a:ext>
            </a:extLst>
          </p:cNvPr>
          <p:cNvSpPr txBox="1"/>
          <p:nvPr/>
        </p:nvSpPr>
        <p:spPr>
          <a:xfrm>
            <a:off x="-2598763" y="3154706"/>
            <a:ext cx="1875519" cy="400110"/>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Mental Health</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1" name="TextBox 10">
            <a:extLst>
              <a:ext uri="{FF2B5EF4-FFF2-40B4-BE49-F238E27FC236}">
                <a16:creationId xmlns:a16="http://schemas.microsoft.com/office/drawing/2014/main" id="{D32C4BA3-FAD1-17F6-B2CF-3A6B0EA8287B}"/>
              </a:ext>
            </a:extLst>
          </p:cNvPr>
          <p:cNvSpPr txBox="1"/>
          <p:nvPr/>
        </p:nvSpPr>
        <p:spPr>
          <a:xfrm>
            <a:off x="-2835675" y="1130595"/>
            <a:ext cx="2743200" cy="1015663"/>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Customer Service/Administration with an AI Chatbot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4" name="TextBox 13">
            <a:extLst>
              <a:ext uri="{FF2B5EF4-FFF2-40B4-BE49-F238E27FC236}">
                <a16:creationId xmlns:a16="http://schemas.microsoft.com/office/drawing/2014/main" id="{C5609EBB-762B-5BB3-0593-EF8A867B9CE7}"/>
              </a:ext>
            </a:extLst>
          </p:cNvPr>
          <p:cNvSpPr txBox="1"/>
          <p:nvPr/>
        </p:nvSpPr>
        <p:spPr>
          <a:xfrm>
            <a:off x="11325327" y="-908132"/>
            <a:ext cx="2032000" cy="707886"/>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Patient Engagement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9" name="TextBox 18">
            <a:extLst>
              <a:ext uri="{FF2B5EF4-FFF2-40B4-BE49-F238E27FC236}">
                <a16:creationId xmlns:a16="http://schemas.microsoft.com/office/drawing/2014/main" id="{0A7D8D3C-71F8-8255-67F1-BEB00AA7FBF4}"/>
              </a:ext>
            </a:extLst>
          </p:cNvPr>
          <p:cNvSpPr txBox="1"/>
          <p:nvPr/>
        </p:nvSpPr>
        <p:spPr>
          <a:xfrm>
            <a:off x="14399920" y="3775293"/>
            <a:ext cx="1940434" cy="707886"/>
          </a:xfrm>
          <a:prstGeom prst="rect">
            <a:avLst/>
          </a:prstGeom>
          <a:noFill/>
        </p:spPr>
        <p:txBody>
          <a:bodyPr wrap="square" rtlCol="0">
            <a:spAutoFit/>
          </a:bodyPr>
          <a:lstStyle/>
          <a:p>
            <a:r>
              <a:rPr lang="en-US" sz="2000" dirty="0">
                <a:solidFill>
                  <a:schemeClr val="bg1"/>
                </a:solidFill>
                <a:effectLst/>
                <a:latin typeface="Script MT Bold" panose="03040602040607080904" pitchFamily="66" charset="0"/>
                <a:ea typeface="Times New Roman" panose="02020603050405020304" pitchFamily="18" charset="0"/>
              </a:rPr>
              <a:t>Claims and Billing</a:t>
            </a:r>
            <a:endParaRPr lang="en-IN" sz="2000" dirty="0">
              <a:solidFill>
                <a:schemeClr val="bg1"/>
              </a:solidFill>
              <a:latin typeface="Script MT Bold" panose="03040602040607080904" pitchFamily="66" charset="0"/>
            </a:endParaRPr>
          </a:p>
        </p:txBody>
      </p:sp>
      <p:cxnSp>
        <p:nvCxnSpPr>
          <p:cNvPr id="24" name="Straight Connector 23">
            <a:extLst>
              <a:ext uri="{FF2B5EF4-FFF2-40B4-BE49-F238E27FC236}">
                <a16:creationId xmlns:a16="http://schemas.microsoft.com/office/drawing/2014/main" id="{BE7B3E24-C5EB-2B6A-C57D-E6D5AEE9B9BF}"/>
              </a:ext>
            </a:extLst>
          </p:cNvPr>
          <p:cNvCxnSpPr>
            <a:cxnSpLocks/>
          </p:cNvCxnSpPr>
          <p:nvPr/>
        </p:nvCxnSpPr>
        <p:spPr>
          <a:xfrm>
            <a:off x="275046" y="7801582"/>
            <a:ext cx="286391" cy="889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D195A07-5FA8-D838-4F34-22B0E79D41FA}"/>
              </a:ext>
            </a:extLst>
          </p:cNvPr>
          <p:cNvCxnSpPr>
            <a:cxnSpLocks/>
          </p:cNvCxnSpPr>
          <p:nvPr/>
        </p:nvCxnSpPr>
        <p:spPr>
          <a:xfrm>
            <a:off x="-1411301" y="4062714"/>
            <a:ext cx="286391" cy="1825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87FAA3-F547-1529-DD35-E951CB81787D}"/>
              </a:ext>
            </a:extLst>
          </p:cNvPr>
          <p:cNvCxnSpPr>
            <a:cxnSpLocks/>
          </p:cNvCxnSpPr>
          <p:nvPr/>
        </p:nvCxnSpPr>
        <p:spPr>
          <a:xfrm>
            <a:off x="-3602239" y="880904"/>
            <a:ext cx="264570" cy="20862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A172C12-CBBF-6863-0E27-591135758182}"/>
              </a:ext>
            </a:extLst>
          </p:cNvPr>
          <p:cNvCxnSpPr>
            <a:cxnSpLocks/>
          </p:cNvCxnSpPr>
          <p:nvPr/>
        </p:nvCxnSpPr>
        <p:spPr>
          <a:xfrm flipV="1">
            <a:off x="4792797" y="7588973"/>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1E661FA-8E9D-680D-2DB5-50F816FD5939}"/>
              </a:ext>
            </a:extLst>
          </p:cNvPr>
          <p:cNvCxnSpPr>
            <a:cxnSpLocks/>
          </p:cNvCxnSpPr>
          <p:nvPr/>
        </p:nvCxnSpPr>
        <p:spPr>
          <a:xfrm flipV="1">
            <a:off x="404473" y="7741635"/>
            <a:ext cx="105659" cy="2087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0EBFFE-3F3A-7202-420D-9AD929737DC8}"/>
              </a:ext>
            </a:extLst>
          </p:cNvPr>
          <p:cNvCxnSpPr>
            <a:cxnSpLocks/>
          </p:cNvCxnSpPr>
          <p:nvPr/>
        </p:nvCxnSpPr>
        <p:spPr>
          <a:xfrm flipV="1">
            <a:off x="-1361292" y="4013187"/>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05161DD-0E3B-3014-F4D1-F7B0804B5005}"/>
              </a:ext>
            </a:extLst>
          </p:cNvPr>
          <p:cNvCxnSpPr>
            <a:cxnSpLocks/>
          </p:cNvCxnSpPr>
          <p:nvPr/>
        </p:nvCxnSpPr>
        <p:spPr>
          <a:xfrm flipV="1">
            <a:off x="-2156533" y="1985261"/>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CB159E8-50F6-96B6-DC43-3F8B164F5447}"/>
              </a:ext>
            </a:extLst>
          </p:cNvPr>
          <p:cNvCxnSpPr>
            <a:cxnSpLocks/>
          </p:cNvCxnSpPr>
          <p:nvPr/>
        </p:nvCxnSpPr>
        <p:spPr>
          <a:xfrm>
            <a:off x="4811815" y="7500073"/>
            <a:ext cx="286391" cy="8890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C3D3EDF-BD63-F1DD-52E8-77B44649A511}"/>
              </a:ext>
            </a:extLst>
          </p:cNvPr>
          <p:cNvSpPr txBox="1"/>
          <p:nvPr/>
        </p:nvSpPr>
        <p:spPr>
          <a:xfrm>
            <a:off x="13525804" y="-517931"/>
            <a:ext cx="2719468" cy="646331"/>
          </a:xfrm>
          <a:prstGeom prst="rect">
            <a:avLst/>
          </a:prstGeom>
          <a:noFill/>
        </p:spPr>
        <p:txBody>
          <a:bodyPr wrap="square" rtlCol="0">
            <a:spAutoFit/>
          </a:bodyPr>
          <a:lstStyle/>
          <a:p>
            <a:r>
              <a:rPr lang="en-US" sz="3600" dirty="0">
                <a:solidFill>
                  <a:srgbClr val="D66458"/>
                </a:solidFill>
                <a:latin typeface="Script MT Bold" panose="03040602040607080904" pitchFamily="66" charset="0"/>
              </a:rPr>
              <a:t>SERVICES</a:t>
            </a:r>
            <a:endParaRPr lang="en-IN" sz="3600" dirty="0">
              <a:solidFill>
                <a:srgbClr val="D66458"/>
              </a:solidFill>
              <a:latin typeface="Script MT Bold" panose="03040602040607080904" pitchFamily="66" charset="0"/>
            </a:endParaRPr>
          </a:p>
        </p:txBody>
      </p:sp>
      <p:sp>
        <p:nvSpPr>
          <p:cNvPr id="33" name="TextBox 32">
            <a:extLst>
              <a:ext uri="{FF2B5EF4-FFF2-40B4-BE49-F238E27FC236}">
                <a16:creationId xmlns:a16="http://schemas.microsoft.com/office/drawing/2014/main" id="{2C5038B9-76A7-2497-4318-3399A51D5FEA}"/>
              </a:ext>
            </a:extLst>
          </p:cNvPr>
          <p:cNvSpPr txBox="1"/>
          <p:nvPr/>
        </p:nvSpPr>
        <p:spPr>
          <a:xfrm>
            <a:off x="13315766" y="-415810"/>
            <a:ext cx="3139543" cy="2862322"/>
          </a:xfrm>
          <a:prstGeom prst="rect">
            <a:avLst/>
          </a:prstGeom>
          <a:noFill/>
        </p:spPr>
        <p:txBody>
          <a:bodyPr wrap="square" rtlCol="0">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The development of this system does not require investing money. Health care interventions are increasingly being delivered through digital technologies, offering major opportunities for delivering more health gains from scarce health care resources. </a:t>
            </a:r>
            <a:br>
              <a:rPr lang="en-US" sz="1800" dirty="0">
                <a:effectLst/>
                <a:latin typeface="Calibri" panose="020F0502020204030204" pitchFamily="34" charset="0"/>
                <a:ea typeface="Times New Roman" panose="02020603050405020304" pitchFamily="18" charset="0"/>
              </a:rPr>
            </a:br>
            <a:endParaRPr lang="en-IN" dirty="0"/>
          </a:p>
        </p:txBody>
      </p:sp>
      <p:sp>
        <p:nvSpPr>
          <p:cNvPr id="36" name="TextBox 35">
            <a:extLst>
              <a:ext uri="{FF2B5EF4-FFF2-40B4-BE49-F238E27FC236}">
                <a16:creationId xmlns:a16="http://schemas.microsoft.com/office/drawing/2014/main" id="{970E818D-619B-0B36-EE9A-9DA346D3D550}"/>
              </a:ext>
            </a:extLst>
          </p:cNvPr>
          <p:cNvSpPr txBox="1"/>
          <p:nvPr/>
        </p:nvSpPr>
        <p:spPr>
          <a:xfrm>
            <a:off x="12675860" y="1800490"/>
            <a:ext cx="2604102" cy="1754326"/>
          </a:xfrm>
          <a:prstGeom prst="rect">
            <a:avLst/>
          </a:prstGeom>
          <a:noFill/>
        </p:spPr>
        <p:txBody>
          <a:bodyPr wrap="square">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All the sources and information can be accessed online. Within the present scope form, economy feasibility is not warranted for this system.</a:t>
            </a:r>
            <a:endParaRPr lang="en-IN" sz="1800" dirty="0">
              <a:solidFill>
                <a:schemeClr val="bg1"/>
              </a:solidFill>
              <a:effectLst/>
              <a:latin typeface="Script MT Bold" panose="03040602040607080904" pitchFamily="66" charset="0"/>
              <a:ea typeface="Calibri" panose="020F0502020204030204" pitchFamily="34" charset="0"/>
            </a:endParaRPr>
          </a:p>
        </p:txBody>
      </p:sp>
      <p:sp>
        <p:nvSpPr>
          <p:cNvPr id="23" name="TextBox 22">
            <a:extLst>
              <a:ext uri="{FF2B5EF4-FFF2-40B4-BE49-F238E27FC236}">
                <a16:creationId xmlns:a16="http://schemas.microsoft.com/office/drawing/2014/main" id="{8345033A-547D-5D9F-8B56-5A19F4CC9DEF}"/>
              </a:ext>
            </a:extLst>
          </p:cNvPr>
          <p:cNvSpPr txBox="1"/>
          <p:nvPr/>
        </p:nvSpPr>
        <p:spPr>
          <a:xfrm flipH="1">
            <a:off x="11640487" y="-1727316"/>
            <a:ext cx="3350557" cy="584775"/>
          </a:xfrm>
          <a:prstGeom prst="rect">
            <a:avLst/>
          </a:prstGeom>
          <a:noFill/>
        </p:spPr>
        <p:txBody>
          <a:bodyPr wrap="square" rtlCol="0">
            <a:spAutoFit/>
          </a:bodyPr>
          <a:lstStyle/>
          <a:p>
            <a:r>
              <a:rPr lang="en-US" sz="3200" dirty="0">
                <a:solidFill>
                  <a:schemeClr val="bg1"/>
                </a:solidFill>
                <a:latin typeface="Script MT Bold" panose="03040602040607080904" pitchFamily="66" charset="0"/>
              </a:rPr>
              <a:t>Contact us page</a:t>
            </a:r>
            <a:endParaRPr lang="en-IN" sz="3200" dirty="0">
              <a:solidFill>
                <a:schemeClr val="bg1"/>
              </a:solidFill>
              <a:latin typeface="Script MT Bold" panose="03040602040607080904" pitchFamily="66" charset="0"/>
            </a:endParaRPr>
          </a:p>
        </p:txBody>
      </p:sp>
      <p:pic>
        <p:nvPicPr>
          <p:cNvPr id="27" name="Picture 26">
            <a:extLst>
              <a:ext uri="{FF2B5EF4-FFF2-40B4-BE49-F238E27FC236}">
                <a16:creationId xmlns:a16="http://schemas.microsoft.com/office/drawing/2014/main" id="{61B15A93-1BC2-E02C-731A-8D2028D149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7053" y="6944313"/>
            <a:ext cx="8245846" cy="4816736"/>
          </a:xfrm>
          <a:prstGeom prst="rect">
            <a:avLst/>
          </a:prstGeom>
        </p:spPr>
      </p:pic>
      <p:pic>
        <p:nvPicPr>
          <p:cNvPr id="25" name="Picture 24">
            <a:extLst>
              <a:ext uri="{FF2B5EF4-FFF2-40B4-BE49-F238E27FC236}">
                <a16:creationId xmlns:a16="http://schemas.microsoft.com/office/drawing/2014/main" id="{F329E9DE-E474-CDCE-9FA9-3707431BF455}"/>
              </a:ext>
            </a:extLst>
          </p:cNvPr>
          <p:cNvPicPr>
            <a:picLocks noChangeAspect="1"/>
          </p:cNvPicPr>
          <p:nvPr/>
        </p:nvPicPr>
        <p:blipFill rotWithShape="1">
          <a:blip r:embed="rId10">
            <a:extLst>
              <a:ext uri="{28A0092B-C50C-407E-A947-70E740481C1C}">
                <a14:useLocalDpi xmlns:a14="http://schemas.microsoft.com/office/drawing/2010/main" val="0"/>
              </a:ext>
            </a:extLst>
          </a:blip>
          <a:srcRect t="24122" b="38097"/>
          <a:stretch/>
        </p:blipFill>
        <p:spPr>
          <a:xfrm>
            <a:off x="-6888339" y="-2614271"/>
            <a:ext cx="6742046" cy="4528432"/>
          </a:xfrm>
          <a:prstGeom prst="rect">
            <a:avLst/>
          </a:prstGeom>
        </p:spPr>
      </p:pic>
      <p:pic>
        <p:nvPicPr>
          <p:cNvPr id="30" name="Picture 29">
            <a:extLst>
              <a:ext uri="{FF2B5EF4-FFF2-40B4-BE49-F238E27FC236}">
                <a16:creationId xmlns:a16="http://schemas.microsoft.com/office/drawing/2014/main" id="{18A00580-54A8-B2FF-0300-785A454F9116}"/>
              </a:ext>
            </a:extLst>
          </p:cNvPr>
          <p:cNvPicPr>
            <a:picLocks noChangeAspect="1"/>
          </p:cNvPicPr>
          <p:nvPr/>
        </p:nvPicPr>
        <p:blipFill rotWithShape="1">
          <a:blip r:embed="rId11">
            <a:extLst>
              <a:ext uri="{28A0092B-C50C-407E-A947-70E740481C1C}">
                <a14:useLocalDpi xmlns:a14="http://schemas.microsoft.com/office/drawing/2010/main" val="0"/>
              </a:ext>
            </a:extLst>
          </a:blip>
          <a:srcRect t="13285" r="32269" b="10400"/>
          <a:stretch/>
        </p:blipFill>
        <p:spPr>
          <a:xfrm>
            <a:off x="11065048" y="6977209"/>
            <a:ext cx="6547063" cy="4143706"/>
          </a:xfrm>
          <a:prstGeom prst="rect">
            <a:avLst/>
          </a:prstGeom>
        </p:spPr>
      </p:pic>
      <p:pic>
        <p:nvPicPr>
          <p:cNvPr id="37" name="Picture 36">
            <a:extLst>
              <a:ext uri="{FF2B5EF4-FFF2-40B4-BE49-F238E27FC236}">
                <a16:creationId xmlns:a16="http://schemas.microsoft.com/office/drawing/2014/main" id="{F022F803-13EC-1D24-98EA-1140F4C5EF91}"/>
              </a:ext>
            </a:extLst>
          </p:cNvPr>
          <p:cNvPicPr>
            <a:picLocks noChangeAspect="1"/>
          </p:cNvPicPr>
          <p:nvPr/>
        </p:nvPicPr>
        <p:blipFill rotWithShape="1">
          <a:blip r:embed="rId12">
            <a:extLst>
              <a:ext uri="{28A0092B-C50C-407E-A947-70E740481C1C}">
                <a14:useLocalDpi xmlns:a14="http://schemas.microsoft.com/office/drawing/2010/main" val="0"/>
              </a:ext>
            </a:extLst>
          </a:blip>
          <a:srcRect t="13643" r="33938" b="7156"/>
          <a:stretch/>
        </p:blipFill>
        <p:spPr>
          <a:xfrm>
            <a:off x="-4834897" y="-3606881"/>
            <a:ext cx="5290815" cy="3563043"/>
          </a:xfrm>
          <a:prstGeom prst="rect">
            <a:avLst/>
          </a:prstGeom>
        </p:spPr>
      </p:pic>
      <p:pic>
        <p:nvPicPr>
          <p:cNvPr id="38" name="Picture 37">
            <a:extLst>
              <a:ext uri="{FF2B5EF4-FFF2-40B4-BE49-F238E27FC236}">
                <a16:creationId xmlns:a16="http://schemas.microsoft.com/office/drawing/2014/main" id="{030BDC0A-5B08-93F5-828C-048EF3AEC687}"/>
              </a:ext>
            </a:extLst>
          </p:cNvPr>
          <p:cNvPicPr>
            <a:picLocks noChangeAspect="1"/>
          </p:cNvPicPr>
          <p:nvPr/>
        </p:nvPicPr>
        <p:blipFill rotWithShape="1">
          <a:blip r:embed="rId13">
            <a:extLst>
              <a:ext uri="{28A0092B-C50C-407E-A947-70E740481C1C}">
                <a14:useLocalDpi xmlns:a14="http://schemas.microsoft.com/office/drawing/2010/main" val="0"/>
              </a:ext>
            </a:extLst>
          </a:blip>
          <a:srcRect t="8762" b="20289"/>
          <a:stretch/>
        </p:blipFill>
        <p:spPr>
          <a:xfrm>
            <a:off x="4904129" y="-5735574"/>
            <a:ext cx="8326428" cy="4459918"/>
          </a:xfrm>
          <a:prstGeom prst="rect">
            <a:avLst/>
          </a:prstGeom>
        </p:spPr>
      </p:pic>
      <p:sp>
        <p:nvSpPr>
          <p:cNvPr id="29" name="Rectangle 28">
            <a:extLst>
              <a:ext uri="{FF2B5EF4-FFF2-40B4-BE49-F238E27FC236}">
                <a16:creationId xmlns:a16="http://schemas.microsoft.com/office/drawing/2014/main" id="{C61ECB3E-C4BD-3DBD-3777-BE14B99B7C84}"/>
              </a:ext>
            </a:extLst>
          </p:cNvPr>
          <p:cNvSpPr/>
          <p:nvPr/>
        </p:nvSpPr>
        <p:spPr>
          <a:xfrm rot="1135980">
            <a:off x="198285" y="-1834314"/>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F81A6969-65A2-1CE0-ABC0-5861C2FBD3EE}"/>
              </a:ext>
            </a:extLst>
          </p:cNvPr>
          <p:cNvSpPr txBox="1"/>
          <p:nvPr/>
        </p:nvSpPr>
        <p:spPr>
          <a:xfrm flipH="1">
            <a:off x="4314103" y="-658810"/>
            <a:ext cx="2965015" cy="707886"/>
          </a:xfrm>
          <a:prstGeom prst="rect">
            <a:avLst/>
          </a:prstGeom>
          <a:noFill/>
        </p:spPr>
        <p:txBody>
          <a:bodyPr wrap="square" rtlCol="0">
            <a:spAutoFit/>
          </a:bodyPr>
          <a:lstStyle/>
          <a:p>
            <a:r>
              <a:rPr lang="en-US" sz="4000" dirty="0">
                <a:solidFill>
                  <a:schemeClr val="bg1"/>
                </a:solidFill>
                <a:latin typeface="Script MT Bold" panose="03040602040607080904" pitchFamily="66" charset="0"/>
              </a:rPr>
              <a:t>Members</a:t>
            </a:r>
            <a:endParaRPr lang="en-IN" sz="4000" dirty="0">
              <a:solidFill>
                <a:schemeClr val="bg1"/>
              </a:solidFill>
              <a:latin typeface="Script MT Bold" panose="03040602040607080904" pitchFamily="66" charset="0"/>
            </a:endParaRPr>
          </a:p>
        </p:txBody>
      </p:sp>
      <p:sp>
        <p:nvSpPr>
          <p:cNvPr id="43" name="Oval 42">
            <a:extLst>
              <a:ext uri="{FF2B5EF4-FFF2-40B4-BE49-F238E27FC236}">
                <a16:creationId xmlns:a16="http://schemas.microsoft.com/office/drawing/2014/main" id="{AF830889-E574-41B3-CFFB-1141AD618968}"/>
              </a:ext>
            </a:extLst>
          </p:cNvPr>
          <p:cNvSpPr/>
          <p:nvPr/>
        </p:nvSpPr>
        <p:spPr>
          <a:xfrm>
            <a:off x="10321935" y="5567669"/>
            <a:ext cx="239369" cy="25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6BEBCCE4-4772-1912-C0DD-88A7AEB357DD}"/>
              </a:ext>
            </a:extLst>
          </p:cNvPr>
          <p:cNvSpPr txBox="1"/>
          <p:nvPr/>
        </p:nvSpPr>
        <p:spPr>
          <a:xfrm>
            <a:off x="10927191" y="-1123838"/>
            <a:ext cx="1712288" cy="461665"/>
          </a:xfrm>
          <a:prstGeom prst="rect">
            <a:avLst/>
          </a:prstGeom>
          <a:noFill/>
        </p:spPr>
        <p:txBody>
          <a:bodyPr wrap="square" rtlCol="0">
            <a:spAutoFit/>
          </a:bodyPr>
          <a:lstStyle/>
          <a:p>
            <a:r>
              <a:rPr lang="en-US" sz="2400" dirty="0" err="1">
                <a:solidFill>
                  <a:schemeClr val="bg1"/>
                </a:solidFill>
                <a:latin typeface="Bahnschrift Condensed" panose="020B0502040204020203" pitchFamily="34" charset="0"/>
              </a:rPr>
              <a:t>Bibidha</a:t>
            </a:r>
            <a:endParaRPr lang="en-IN" sz="2400" dirty="0">
              <a:solidFill>
                <a:schemeClr val="bg1"/>
              </a:solidFill>
              <a:latin typeface="Bahnschrift Condensed" panose="020B0502040204020203" pitchFamily="34" charset="0"/>
            </a:endParaRPr>
          </a:p>
        </p:txBody>
      </p:sp>
      <p:sp>
        <p:nvSpPr>
          <p:cNvPr id="45" name="TextBox 44">
            <a:extLst>
              <a:ext uri="{FF2B5EF4-FFF2-40B4-BE49-F238E27FC236}">
                <a16:creationId xmlns:a16="http://schemas.microsoft.com/office/drawing/2014/main" id="{9A7464FB-F2A9-D91D-DA4B-D1DC5B62E4F7}"/>
              </a:ext>
            </a:extLst>
          </p:cNvPr>
          <p:cNvSpPr txBox="1"/>
          <p:nvPr/>
        </p:nvSpPr>
        <p:spPr>
          <a:xfrm>
            <a:off x="9153607" y="-893006"/>
            <a:ext cx="1712288"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Diya</a:t>
            </a:r>
            <a:endParaRPr lang="en-IN" sz="2400" dirty="0">
              <a:solidFill>
                <a:schemeClr val="bg1"/>
              </a:solidFill>
              <a:latin typeface="Bahnschrift Condensed" panose="020B0502040204020203" pitchFamily="34" charset="0"/>
            </a:endParaRPr>
          </a:p>
        </p:txBody>
      </p:sp>
      <p:sp>
        <p:nvSpPr>
          <p:cNvPr id="47" name="TextBox 46">
            <a:extLst>
              <a:ext uri="{FF2B5EF4-FFF2-40B4-BE49-F238E27FC236}">
                <a16:creationId xmlns:a16="http://schemas.microsoft.com/office/drawing/2014/main" id="{0AAE199F-DE53-A8F1-8BBB-59AA8BB31C37}"/>
              </a:ext>
            </a:extLst>
          </p:cNvPr>
          <p:cNvSpPr txBox="1"/>
          <p:nvPr/>
        </p:nvSpPr>
        <p:spPr>
          <a:xfrm>
            <a:off x="8132229" y="7222983"/>
            <a:ext cx="1712288"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Eva</a:t>
            </a:r>
            <a:endParaRPr lang="en-IN" sz="2400" dirty="0">
              <a:solidFill>
                <a:schemeClr val="bg1"/>
              </a:solidFill>
              <a:latin typeface="Bahnschrift Condensed" panose="020B0502040204020203" pitchFamily="34" charset="0"/>
            </a:endParaRPr>
          </a:p>
        </p:txBody>
      </p:sp>
      <p:sp>
        <p:nvSpPr>
          <p:cNvPr id="48" name="TextBox 47">
            <a:extLst>
              <a:ext uri="{FF2B5EF4-FFF2-40B4-BE49-F238E27FC236}">
                <a16:creationId xmlns:a16="http://schemas.microsoft.com/office/drawing/2014/main" id="{28D5A649-55AE-AF7D-55A7-550714BF90DC}"/>
              </a:ext>
            </a:extLst>
          </p:cNvPr>
          <p:cNvSpPr txBox="1"/>
          <p:nvPr/>
        </p:nvSpPr>
        <p:spPr>
          <a:xfrm>
            <a:off x="8297463" y="7684854"/>
            <a:ext cx="1712288" cy="830997"/>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Frank</a:t>
            </a:r>
          </a:p>
          <a:p>
            <a:endParaRPr lang="en-IN" sz="2400" dirty="0">
              <a:solidFill>
                <a:schemeClr val="bg1"/>
              </a:solidFill>
              <a:latin typeface="Bahnschrift Condensed" panose="020B0502040204020203" pitchFamily="34" charset="0"/>
            </a:endParaRPr>
          </a:p>
        </p:txBody>
      </p:sp>
      <p:sp>
        <p:nvSpPr>
          <p:cNvPr id="35" name="TextBox 34">
            <a:extLst>
              <a:ext uri="{FF2B5EF4-FFF2-40B4-BE49-F238E27FC236}">
                <a16:creationId xmlns:a16="http://schemas.microsoft.com/office/drawing/2014/main" id="{077885B0-9526-ACBB-72ED-6D7BA6761495}"/>
              </a:ext>
            </a:extLst>
          </p:cNvPr>
          <p:cNvSpPr txBox="1"/>
          <p:nvPr/>
        </p:nvSpPr>
        <p:spPr>
          <a:xfrm flipH="1">
            <a:off x="3279369" y="3554816"/>
            <a:ext cx="6931910" cy="830997"/>
          </a:xfrm>
          <a:prstGeom prst="rect">
            <a:avLst/>
          </a:prstGeom>
          <a:noFill/>
        </p:spPr>
        <p:txBody>
          <a:bodyPr wrap="square" rtlCol="0">
            <a:spAutoFit/>
          </a:bodyPr>
          <a:lstStyle/>
          <a:p>
            <a:r>
              <a:rPr lang="en-US" sz="4800" dirty="0">
                <a:solidFill>
                  <a:schemeClr val="bg1"/>
                </a:solidFill>
                <a:latin typeface="Script MT Bold" panose="03040602040607080904" pitchFamily="66" charset="0"/>
              </a:rPr>
              <a:t>THANK YOU</a:t>
            </a:r>
            <a:endParaRPr lang="en-IN" sz="4800" dirty="0">
              <a:solidFill>
                <a:schemeClr val="bg1"/>
              </a:solidFill>
              <a:latin typeface="Script MT Bold" panose="03040602040607080904" pitchFamily="66" charset="0"/>
            </a:endParaRPr>
          </a:p>
        </p:txBody>
      </p:sp>
    </p:spTree>
    <p:extLst>
      <p:ext uri="{BB962C8B-B14F-4D97-AF65-F5344CB8AC3E}">
        <p14:creationId xmlns:p14="http://schemas.microsoft.com/office/powerpoint/2010/main" val="28659405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9A171-251D-6F6E-A29C-0702D167043A}"/>
              </a:ext>
            </a:extLst>
          </p:cNvPr>
          <p:cNvSpPr>
            <a:spLocks noGrp="1"/>
          </p:cNvSpPr>
          <p:nvPr>
            <p:ph type="ctrTitle"/>
          </p:nvPr>
        </p:nvSpPr>
        <p:spPr>
          <a:xfrm>
            <a:off x="359434" y="1277203"/>
            <a:ext cx="9144000" cy="3777382"/>
          </a:xfrm>
        </p:spPr>
        <p:txBody>
          <a:bodyPr>
            <a:noAutofit/>
          </a:bodyPr>
          <a:lstStyle/>
          <a:p>
            <a:br>
              <a:rPr lang="en-US" sz="11900" dirty="0">
                <a:solidFill>
                  <a:schemeClr val="bg1"/>
                </a:solidFill>
                <a:latin typeface="Script MT Bold" panose="03040602040607080904" pitchFamily="66" charset="0"/>
              </a:rPr>
            </a:br>
            <a:br>
              <a:rPr lang="en-US" sz="11900" dirty="0">
                <a:solidFill>
                  <a:schemeClr val="bg1"/>
                </a:solidFill>
                <a:latin typeface="Script MT Bold" panose="03040602040607080904" pitchFamily="66" charset="0"/>
              </a:rPr>
            </a:br>
            <a:r>
              <a:rPr lang="en-US" sz="11900" dirty="0" err="1">
                <a:solidFill>
                  <a:schemeClr val="bg1"/>
                </a:solidFill>
                <a:latin typeface="Script MT Bold" panose="03040602040607080904" pitchFamily="66" charset="0"/>
              </a:rPr>
              <a:t>DocTech</a:t>
            </a:r>
            <a:r>
              <a:rPr lang="en-US" sz="11900" dirty="0">
                <a:solidFill>
                  <a:schemeClr val="bg1"/>
                </a:solidFill>
                <a:latin typeface="Script MT Bold" panose="03040602040607080904" pitchFamily="66" charset="0"/>
              </a:rPr>
              <a:t> </a:t>
            </a:r>
            <a:br>
              <a:rPr lang="en-US" sz="11900" dirty="0">
                <a:solidFill>
                  <a:schemeClr val="bg1"/>
                </a:solidFill>
                <a:latin typeface="Script MT Bold" panose="03040602040607080904" pitchFamily="66" charset="0"/>
              </a:rPr>
            </a:br>
            <a:endParaRPr lang="en-IN" sz="11900" dirty="0">
              <a:solidFill>
                <a:schemeClr val="bg1"/>
              </a:solidFill>
              <a:latin typeface="Script MT Bold" panose="03040602040607080904" pitchFamily="66" charset="0"/>
            </a:endParaRPr>
          </a:p>
        </p:txBody>
      </p:sp>
      <p:sp>
        <p:nvSpPr>
          <p:cNvPr id="4" name="TextBox 3">
            <a:extLst>
              <a:ext uri="{FF2B5EF4-FFF2-40B4-BE49-F238E27FC236}">
                <a16:creationId xmlns:a16="http://schemas.microsoft.com/office/drawing/2014/main" id="{D1C1993B-807F-441C-049A-85AE2713A592}"/>
              </a:ext>
            </a:extLst>
          </p:cNvPr>
          <p:cNvSpPr txBox="1"/>
          <p:nvPr/>
        </p:nvSpPr>
        <p:spPr>
          <a:xfrm>
            <a:off x="3345253" y="3347049"/>
            <a:ext cx="5348377" cy="584775"/>
          </a:xfrm>
          <a:prstGeom prst="rect">
            <a:avLst/>
          </a:prstGeom>
          <a:noFill/>
        </p:spPr>
        <p:txBody>
          <a:bodyPr wrap="square" rtlCol="0">
            <a:spAutoFit/>
          </a:bodyPr>
          <a:lstStyle/>
          <a:p>
            <a:r>
              <a:rPr lang="en-US" sz="3200" dirty="0">
                <a:latin typeface="Bahnschrift Condensed" panose="020B0502040204020203" pitchFamily="34" charset="0"/>
              </a:rPr>
              <a:t>Our  medical website</a:t>
            </a:r>
            <a:endParaRPr lang="en-IN" sz="3200" dirty="0">
              <a:latin typeface="Bahnschrift Condensed" panose="020B0502040204020203" pitchFamily="34" charset="0"/>
            </a:endParaRPr>
          </a:p>
        </p:txBody>
      </p:sp>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6816349" y="-64562"/>
            <a:ext cx="5715000" cy="6211019"/>
          </a:xfrm>
          <a:prstGeom prst="rect">
            <a:avLst/>
          </a:prstGeom>
        </p:spPr>
      </p:pic>
      <p:sp>
        <p:nvSpPr>
          <p:cNvPr id="7" name="Rectangle 6">
            <a:extLst>
              <a:ext uri="{FF2B5EF4-FFF2-40B4-BE49-F238E27FC236}">
                <a16:creationId xmlns:a16="http://schemas.microsoft.com/office/drawing/2014/main" id="{7E879E2A-A41E-D359-D218-8D5F559F8FE2}"/>
              </a:ext>
            </a:extLst>
          </p:cNvPr>
          <p:cNvSpPr/>
          <p:nvPr/>
        </p:nvSpPr>
        <p:spPr>
          <a:xfrm rot="1992636">
            <a:off x="10902574" y="2937662"/>
            <a:ext cx="1026543" cy="4707007"/>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C2616510-B62C-AE05-1AAE-7EBEAE68305A}"/>
              </a:ext>
            </a:extLst>
          </p:cNvPr>
          <p:cNvSpPr/>
          <p:nvPr/>
        </p:nvSpPr>
        <p:spPr>
          <a:xfrm rot="1402688">
            <a:off x="11424651" y="3325715"/>
            <a:ext cx="1026543" cy="4707007"/>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A0227B4-125B-8E59-F4B2-882558B8FDFF}"/>
              </a:ext>
            </a:extLst>
          </p:cNvPr>
          <p:cNvSpPr/>
          <p:nvPr/>
        </p:nvSpPr>
        <p:spPr>
          <a:xfrm rot="1992636">
            <a:off x="11946730" y="3981512"/>
            <a:ext cx="1026543" cy="4707007"/>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Graphic 4" descr="Heartbeat with solid fill">
            <a:extLst>
              <a:ext uri="{FF2B5EF4-FFF2-40B4-BE49-F238E27FC236}">
                <a16:creationId xmlns:a16="http://schemas.microsoft.com/office/drawing/2014/main" id="{5789E541-5FDF-D599-8C52-9D609C525E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0279" y="362803"/>
            <a:ext cx="914400" cy="914400"/>
          </a:xfrm>
          <a:prstGeom prst="rect">
            <a:avLst/>
          </a:prstGeom>
        </p:spPr>
      </p:pic>
      <p:sp>
        <p:nvSpPr>
          <p:cNvPr id="10" name="TextBox 9">
            <a:extLst>
              <a:ext uri="{FF2B5EF4-FFF2-40B4-BE49-F238E27FC236}">
                <a16:creationId xmlns:a16="http://schemas.microsoft.com/office/drawing/2014/main" id="{1F6C88B4-1619-C322-740F-9DFD1BF90ADE}"/>
              </a:ext>
            </a:extLst>
          </p:cNvPr>
          <p:cNvSpPr txBox="1"/>
          <p:nvPr/>
        </p:nvSpPr>
        <p:spPr>
          <a:xfrm>
            <a:off x="-4186466" y="4228422"/>
            <a:ext cx="4128116" cy="3293209"/>
          </a:xfrm>
          <a:prstGeom prst="rect">
            <a:avLst/>
          </a:prstGeom>
          <a:noFill/>
        </p:spPr>
        <p:txBody>
          <a:bodyPr wrap="square" rtlCol="0">
            <a:spAutoFit/>
          </a:bodyPr>
          <a:lstStyle/>
          <a:p>
            <a:pPr algn="just">
              <a:tabLst>
                <a:tab pos="2468880" algn="l"/>
              </a:tabLst>
            </a:pPr>
            <a:r>
              <a:rPr lang="en-US" sz="1600" dirty="0">
                <a:solidFill>
                  <a:schemeClr val="bg1"/>
                </a:solidFill>
                <a:effectLst/>
                <a:latin typeface="Bahnschrift Condensed" panose="020B0502040204020203" pitchFamily="34" charset="0"/>
                <a:ea typeface="Times New Roman" panose="02020603050405020304" pitchFamily="18" charset="0"/>
              </a:rPr>
              <a:t>The system concentrates on the options that the user choose. The goal is to discover any early warning signs or problems that the user may be having. After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gathered enough keywords from the initial messages, it</a:t>
            </a:r>
            <a:r>
              <a:rPr lang="en-IN" sz="1600" dirty="0">
                <a:solidFill>
                  <a:schemeClr val="bg1"/>
                </a:solidFill>
                <a:latin typeface="Bahnschrift Condensed" panose="020B0502040204020203" pitchFamily="34" charset="0"/>
                <a:ea typeface="Calibri" panose="020F0502020204030204" pitchFamily="34" charset="0"/>
              </a:rPr>
              <a:t> </a:t>
            </a:r>
            <a:r>
              <a:rPr lang="en-US" sz="1600" dirty="0">
                <a:solidFill>
                  <a:schemeClr val="bg1"/>
                </a:solidFill>
                <a:effectLst/>
                <a:latin typeface="Bahnschrift Condensed" panose="020B0502040204020203" pitchFamily="34" charset="0"/>
                <a:ea typeface="Times New Roman" panose="02020603050405020304" pitchFamily="18" charset="0"/>
              </a:rPr>
              <a:t>begins asking the user questions and attempting to narrow down a few ailments that the user may be experiencing. After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narrowed down the probable conditions that the user could be suffering from, it now assigns a ranking to those disorders. When the list of possible diseases,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starts interrogating the user about how the user is feeling. Once it has gathered enough information, it determines the most likely disease that the user is suffering from. </a:t>
            </a:r>
            <a:endParaRPr lang="en-IN" sz="1600" dirty="0">
              <a:solidFill>
                <a:schemeClr val="bg1"/>
              </a:solidFill>
              <a:latin typeface="Bahnschrift Condensed" panose="020B0502040204020203" pitchFamily="34" charset="0"/>
            </a:endParaRPr>
          </a:p>
        </p:txBody>
      </p:sp>
      <p:sp>
        <p:nvSpPr>
          <p:cNvPr id="12" name="TextBox 11">
            <a:extLst>
              <a:ext uri="{FF2B5EF4-FFF2-40B4-BE49-F238E27FC236}">
                <a16:creationId xmlns:a16="http://schemas.microsoft.com/office/drawing/2014/main" id="{D2BA77B5-ED0A-4FE0-3DC3-39CF6ADCF606}"/>
              </a:ext>
            </a:extLst>
          </p:cNvPr>
          <p:cNvSpPr txBox="1"/>
          <p:nvPr/>
        </p:nvSpPr>
        <p:spPr>
          <a:xfrm>
            <a:off x="-3331792" y="1059918"/>
            <a:ext cx="3826352" cy="1569660"/>
          </a:xfrm>
          <a:prstGeom prst="rect">
            <a:avLst/>
          </a:prstGeom>
          <a:noFill/>
        </p:spPr>
        <p:txBody>
          <a:bodyPr wrap="square" rtlCol="0">
            <a:spAutoFit/>
          </a:bodyPr>
          <a:lstStyle/>
          <a:p>
            <a:r>
              <a:rPr lang="en-US" sz="4800" dirty="0">
                <a:solidFill>
                  <a:schemeClr val="bg1"/>
                </a:solidFill>
                <a:latin typeface="Script MT Bold" panose="03040602040607080904" pitchFamily="66" charset="0"/>
              </a:rPr>
              <a:t>About our </a:t>
            </a:r>
            <a:r>
              <a:rPr lang="en-US" sz="4800" dirty="0" err="1">
                <a:solidFill>
                  <a:schemeClr val="bg1"/>
                </a:solidFill>
                <a:latin typeface="Script MT Bold" panose="03040602040607080904" pitchFamily="66" charset="0"/>
              </a:rPr>
              <a:t>DocTech</a:t>
            </a:r>
            <a:endParaRPr lang="en-IN" sz="4800" dirty="0">
              <a:solidFill>
                <a:schemeClr val="bg1"/>
              </a:solidFill>
              <a:latin typeface="Script MT Bold" panose="03040602040607080904" pitchFamily="66" charset="0"/>
            </a:endParaRPr>
          </a:p>
        </p:txBody>
      </p:sp>
      <p:sp>
        <p:nvSpPr>
          <p:cNvPr id="13" name="TextBox 12">
            <a:extLst>
              <a:ext uri="{FF2B5EF4-FFF2-40B4-BE49-F238E27FC236}">
                <a16:creationId xmlns:a16="http://schemas.microsoft.com/office/drawing/2014/main" id="{064A587B-DF30-4B2D-753D-72DA852A29E8}"/>
              </a:ext>
            </a:extLst>
          </p:cNvPr>
          <p:cNvSpPr txBox="1"/>
          <p:nvPr/>
        </p:nvSpPr>
        <p:spPr>
          <a:xfrm flipH="1">
            <a:off x="-2685406" y="3198167"/>
            <a:ext cx="2533579"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 medical website</a:t>
            </a:r>
            <a:endParaRPr lang="en-IN" sz="2400" dirty="0">
              <a:solidFill>
                <a:schemeClr val="bg1"/>
              </a:solidFill>
              <a:latin typeface="Bahnschrift Condensed" panose="020B0502040204020203" pitchFamily="34" charset="0"/>
            </a:endParaRPr>
          </a:p>
        </p:txBody>
      </p:sp>
      <p:pic>
        <p:nvPicPr>
          <p:cNvPr id="14" name="Picture 13">
            <a:extLst>
              <a:ext uri="{FF2B5EF4-FFF2-40B4-BE49-F238E27FC236}">
                <a16:creationId xmlns:a16="http://schemas.microsoft.com/office/drawing/2014/main" id="{A7D2AE11-F7EE-53FF-C4BC-85BA2671A80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4593" y1="43515" x2="49969" y2="44283"/>
                        <a14:foregroundMark x1="49969" y1="44283" x2="46737" y2="37778"/>
                        <a14:foregroundMark x1="54413" y1="34465" x2="59789" y2="34909"/>
                        <a14:foregroundMark x1="59789" y1="34909" x2="56495" y2="28000"/>
                        <a14:foregroundMark x1="56495" y1="28000" x2="59043" y2="38182"/>
                        <a14:foregroundMark x1="59043" y1="38182" x2="58048" y2="29374"/>
                        <a14:foregroundMark x1="58048" y1="29374" x2="48757" y2="38384"/>
                        <a14:foregroundMark x1="48757" y1="38384" x2="54848" y2="23717"/>
                        <a14:foregroundMark x1="54848" y1="23717" x2="55998" y2="23354"/>
                        <a14:foregroundMark x1="50000" y1="43515" x2="49161" y2="33859"/>
                        <a14:foregroundMark x1="49161" y1="33859" x2="53418" y2="29051"/>
                        <a14:foregroundMark x1="53418" y1="29051" x2="51181" y2="19152"/>
                        <a14:foregroundMark x1="51181" y1="19152" x2="53418" y2="17778"/>
                        <a14:foregroundMark x1="52704" y1="25374" x2="52704" y2="25374"/>
                        <a14:foregroundMark x1="52983" y1="17051" x2="52983" y2="17051"/>
                        <a14:foregroundMark x1="52704" y1="25172" x2="52424" y2="17051"/>
                        <a14:foregroundMark x1="52424" y1="17051" x2="52424" y2="17051"/>
                      </a14:backgroundRemoval>
                    </a14:imgEffect>
                  </a14:imgLayer>
                </a14:imgProps>
              </a:ext>
              <a:ext uri="{28A0092B-C50C-407E-A947-70E740481C1C}">
                <a14:useLocalDpi xmlns:a14="http://schemas.microsoft.com/office/drawing/2010/main" val="0"/>
              </a:ext>
            </a:extLst>
          </a:blip>
          <a:stretch>
            <a:fillRect/>
          </a:stretch>
        </p:blipFill>
        <p:spPr>
          <a:xfrm>
            <a:off x="11473898" y="-2431504"/>
            <a:ext cx="6175350" cy="4863007"/>
          </a:xfrm>
          <a:prstGeom prst="rect">
            <a:avLst/>
          </a:prstGeom>
        </p:spPr>
      </p:pic>
      <p:sp>
        <p:nvSpPr>
          <p:cNvPr id="15" name="Rectangle 14">
            <a:extLst>
              <a:ext uri="{FF2B5EF4-FFF2-40B4-BE49-F238E27FC236}">
                <a16:creationId xmlns:a16="http://schemas.microsoft.com/office/drawing/2014/main" id="{4DCAA818-9B22-B3F7-DF44-CCAC00CA219E}"/>
              </a:ext>
            </a:extLst>
          </p:cNvPr>
          <p:cNvSpPr/>
          <p:nvPr/>
        </p:nvSpPr>
        <p:spPr>
          <a:xfrm flipV="1">
            <a:off x="-2373265" y="-990306"/>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4F5BDCFB-1C28-200F-17D5-BBA09CF30148}"/>
              </a:ext>
            </a:extLst>
          </p:cNvPr>
          <p:cNvSpPr/>
          <p:nvPr/>
        </p:nvSpPr>
        <p:spPr>
          <a:xfrm flipV="1">
            <a:off x="8184011" y="-776105"/>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EE137346-15B7-8263-6BFC-3280D243088C}"/>
              </a:ext>
            </a:extLst>
          </p:cNvPr>
          <p:cNvSpPr txBox="1"/>
          <p:nvPr/>
        </p:nvSpPr>
        <p:spPr>
          <a:xfrm>
            <a:off x="2917449" y="-1176319"/>
            <a:ext cx="6756400" cy="707886"/>
          </a:xfrm>
          <a:prstGeom prst="rect">
            <a:avLst/>
          </a:prstGeom>
          <a:noFill/>
        </p:spPr>
        <p:txBody>
          <a:bodyPr wrap="square">
            <a:spAutoFit/>
          </a:bodyPr>
          <a:lstStyle/>
          <a:p>
            <a:r>
              <a:rPr lang="en-US" sz="2000" b="1" i="0" dirty="0">
                <a:solidFill>
                  <a:schemeClr val="bg1"/>
                </a:solidFill>
                <a:effectLst/>
                <a:latin typeface="Bahnschrift Condensed" panose="020B0502040204020203" pitchFamily="34" charset="0"/>
              </a:rPr>
              <a:t>Keep working on your health.</a:t>
            </a:r>
            <a:endParaRPr lang="en-IN" sz="2000" dirty="0">
              <a:solidFill>
                <a:schemeClr val="bg1"/>
              </a:solidFill>
              <a:latin typeface="Bahnschrift Condensed" panose="020B0502040204020203" pitchFamily="34" charset="0"/>
            </a:endParaRPr>
          </a:p>
          <a:p>
            <a:endParaRPr lang="en-IN" sz="2000"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36176595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9864256" y="4447668"/>
            <a:ext cx="3198663" cy="3476283"/>
          </a:xfrm>
          <a:prstGeom prst="rect">
            <a:avLst/>
          </a:prstGeom>
        </p:spPr>
      </p:pic>
      <p:sp>
        <p:nvSpPr>
          <p:cNvPr id="7" name="Rectangle 6">
            <a:extLst>
              <a:ext uri="{FF2B5EF4-FFF2-40B4-BE49-F238E27FC236}">
                <a16:creationId xmlns:a16="http://schemas.microsoft.com/office/drawing/2014/main" id="{7E879E2A-A41E-D359-D218-8D5F559F8FE2}"/>
              </a:ext>
            </a:extLst>
          </p:cNvPr>
          <p:cNvSpPr/>
          <p:nvPr/>
        </p:nvSpPr>
        <p:spPr>
          <a:xfrm rot="1992636">
            <a:off x="7359517" y="-759186"/>
            <a:ext cx="1810375" cy="9119061"/>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C2616510-B62C-AE05-1AAE-7EBEAE68305A}"/>
              </a:ext>
            </a:extLst>
          </p:cNvPr>
          <p:cNvSpPr/>
          <p:nvPr/>
        </p:nvSpPr>
        <p:spPr>
          <a:xfrm rot="1402688">
            <a:off x="8570405" y="-569994"/>
            <a:ext cx="1256087" cy="8792621"/>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A0227B4-125B-8E59-F4B2-882558B8FDFF}"/>
              </a:ext>
            </a:extLst>
          </p:cNvPr>
          <p:cNvSpPr/>
          <p:nvPr/>
        </p:nvSpPr>
        <p:spPr>
          <a:xfrm rot="1992636">
            <a:off x="9085612" y="-960950"/>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F7590ED-9061-3A60-2C56-897FAB363DC6}"/>
              </a:ext>
            </a:extLst>
          </p:cNvPr>
          <p:cNvSpPr txBox="1"/>
          <p:nvPr/>
        </p:nvSpPr>
        <p:spPr>
          <a:xfrm>
            <a:off x="1278308" y="739433"/>
            <a:ext cx="3826352" cy="1569660"/>
          </a:xfrm>
          <a:prstGeom prst="rect">
            <a:avLst/>
          </a:prstGeom>
          <a:noFill/>
        </p:spPr>
        <p:txBody>
          <a:bodyPr wrap="square" rtlCol="0">
            <a:spAutoFit/>
          </a:bodyPr>
          <a:lstStyle/>
          <a:p>
            <a:r>
              <a:rPr lang="en-US" sz="4800" dirty="0">
                <a:solidFill>
                  <a:schemeClr val="bg1"/>
                </a:solidFill>
                <a:latin typeface="Script MT Bold" panose="03040602040607080904" pitchFamily="66" charset="0"/>
              </a:rPr>
              <a:t>About our </a:t>
            </a:r>
            <a:r>
              <a:rPr lang="en-US" sz="4800" dirty="0" err="1">
                <a:solidFill>
                  <a:schemeClr val="bg1"/>
                </a:solidFill>
                <a:latin typeface="Script MT Bold" panose="03040602040607080904" pitchFamily="66" charset="0"/>
              </a:rPr>
              <a:t>DocTech</a:t>
            </a:r>
            <a:endParaRPr lang="en-IN" sz="4800" dirty="0">
              <a:solidFill>
                <a:schemeClr val="bg1"/>
              </a:solidFill>
              <a:latin typeface="Script MT Bold" panose="03040602040607080904" pitchFamily="66" charset="0"/>
            </a:endParaRPr>
          </a:p>
        </p:txBody>
      </p:sp>
      <p:sp>
        <p:nvSpPr>
          <p:cNvPr id="12" name="TextBox 11">
            <a:extLst>
              <a:ext uri="{FF2B5EF4-FFF2-40B4-BE49-F238E27FC236}">
                <a16:creationId xmlns:a16="http://schemas.microsoft.com/office/drawing/2014/main" id="{C5E84148-0623-3D9D-8A57-A25417768ABE}"/>
              </a:ext>
            </a:extLst>
          </p:cNvPr>
          <p:cNvSpPr txBox="1"/>
          <p:nvPr/>
        </p:nvSpPr>
        <p:spPr>
          <a:xfrm flipH="1">
            <a:off x="1393718" y="2398769"/>
            <a:ext cx="2533579"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 medical website</a:t>
            </a:r>
            <a:endParaRPr lang="en-IN"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70E5622F-6F89-1A19-D930-9AB18D0A0804}"/>
              </a:ext>
            </a:extLst>
          </p:cNvPr>
          <p:cNvSpPr txBox="1"/>
          <p:nvPr/>
        </p:nvSpPr>
        <p:spPr>
          <a:xfrm>
            <a:off x="1189609" y="3040947"/>
            <a:ext cx="4128116" cy="3293209"/>
          </a:xfrm>
          <a:prstGeom prst="rect">
            <a:avLst/>
          </a:prstGeom>
          <a:noFill/>
        </p:spPr>
        <p:txBody>
          <a:bodyPr wrap="square" rtlCol="0">
            <a:spAutoFit/>
          </a:bodyPr>
          <a:lstStyle/>
          <a:p>
            <a:pPr algn="just">
              <a:tabLst>
                <a:tab pos="2468880" algn="l"/>
              </a:tabLst>
            </a:pPr>
            <a:r>
              <a:rPr lang="en-US" sz="1600" dirty="0">
                <a:solidFill>
                  <a:schemeClr val="bg1"/>
                </a:solidFill>
                <a:effectLst/>
                <a:latin typeface="Bahnschrift Condensed" panose="020B0502040204020203" pitchFamily="34" charset="0"/>
                <a:ea typeface="Times New Roman" panose="02020603050405020304" pitchFamily="18" charset="0"/>
              </a:rPr>
              <a:t>The system concentrates on the options that the user choose. The goal is to discover any early warning signs or problems that the user may be having. After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gathered enough keywords from the initial messages, it</a:t>
            </a:r>
            <a:r>
              <a:rPr lang="en-IN" sz="1600" dirty="0">
                <a:solidFill>
                  <a:schemeClr val="bg1"/>
                </a:solidFill>
                <a:latin typeface="Bahnschrift Condensed" panose="020B0502040204020203" pitchFamily="34" charset="0"/>
                <a:ea typeface="Calibri" panose="020F0502020204030204" pitchFamily="34" charset="0"/>
              </a:rPr>
              <a:t> </a:t>
            </a:r>
            <a:r>
              <a:rPr lang="en-US" sz="1600" dirty="0">
                <a:solidFill>
                  <a:schemeClr val="bg1"/>
                </a:solidFill>
                <a:effectLst/>
                <a:latin typeface="Bahnschrift Condensed" panose="020B0502040204020203" pitchFamily="34" charset="0"/>
                <a:ea typeface="Times New Roman" panose="02020603050405020304" pitchFamily="18" charset="0"/>
              </a:rPr>
              <a:t>begins asking the user questions and attempting to narrow down a few ailments that the user may be experiencing. After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narrowed down the probable conditions that the user could be suffering from, it now assigns a ranking to those disorders. When the list of possible diseases,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starts interrogating the user about how the user is feeling. Once it has gathered enough information, it determines the most likely disease that the user is suffering from. </a:t>
            </a:r>
            <a:endParaRPr lang="en-IN" sz="1600" dirty="0">
              <a:solidFill>
                <a:schemeClr val="bg1"/>
              </a:solidFill>
              <a:latin typeface="Bahnschrift Condensed" panose="020B0502040204020203" pitchFamily="34" charset="0"/>
            </a:endParaRPr>
          </a:p>
        </p:txBody>
      </p:sp>
      <p:pic>
        <p:nvPicPr>
          <p:cNvPr id="15" name="Picture 14">
            <a:extLst>
              <a:ext uri="{FF2B5EF4-FFF2-40B4-BE49-F238E27FC236}">
                <a16:creationId xmlns:a16="http://schemas.microsoft.com/office/drawing/2014/main" id="{FB66CEF4-3A13-8C2D-0709-49472C2FA3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4593" y1="43515" x2="49969" y2="44283"/>
                        <a14:foregroundMark x1="49969" y1="44283" x2="46737" y2="37778"/>
                        <a14:foregroundMark x1="54413" y1="34465" x2="59789" y2="34909"/>
                        <a14:foregroundMark x1="59789" y1="34909" x2="56495" y2="28000"/>
                        <a14:foregroundMark x1="56495" y1="28000" x2="59043" y2="38182"/>
                        <a14:foregroundMark x1="59043" y1="38182" x2="58048" y2="29374"/>
                        <a14:foregroundMark x1="58048" y1="29374" x2="48757" y2="38384"/>
                        <a14:foregroundMark x1="48757" y1="38384" x2="54848" y2="23717"/>
                        <a14:foregroundMark x1="54848" y1="23717" x2="55998" y2="23354"/>
                        <a14:foregroundMark x1="50000" y1="43515" x2="49161" y2="33859"/>
                        <a14:foregroundMark x1="49161" y1="33859" x2="53418" y2="29051"/>
                        <a14:foregroundMark x1="53418" y1="29051" x2="51181" y2="19152"/>
                        <a14:foregroundMark x1="51181" y1="19152" x2="53418" y2="17778"/>
                        <a14:foregroundMark x1="52704" y1="25374" x2="52704" y2="25374"/>
                        <a14:foregroundMark x1="52983" y1="17051" x2="52983" y2="17051"/>
                        <a14:foregroundMark x1="52704" y1="25172" x2="52424" y2="17051"/>
                        <a14:foregroundMark x1="52424" y1="17051" x2="52424" y2="17051"/>
                      </a14:backgroundRemoval>
                    </a14:imgEffect>
                  </a14:imgLayer>
                </a14:imgProps>
              </a:ext>
              <a:ext uri="{28A0092B-C50C-407E-A947-70E740481C1C}">
                <a14:useLocalDpi xmlns:a14="http://schemas.microsoft.com/office/drawing/2010/main" val="0"/>
              </a:ext>
            </a:extLst>
          </a:blip>
          <a:stretch>
            <a:fillRect/>
          </a:stretch>
        </p:blipFill>
        <p:spPr>
          <a:xfrm>
            <a:off x="5581367" y="1368840"/>
            <a:ext cx="6175350" cy="4863007"/>
          </a:xfrm>
          <a:prstGeom prst="rect">
            <a:avLst/>
          </a:prstGeom>
        </p:spPr>
      </p:pic>
      <p:sp>
        <p:nvSpPr>
          <p:cNvPr id="16" name="Oval 15">
            <a:extLst>
              <a:ext uri="{FF2B5EF4-FFF2-40B4-BE49-F238E27FC236}">
                <a16:creationId xmlns:a16="http://schemas.microsoft.com/office/drawing/2014/main" id="{9F59FA06-B589-963E-FAB1-7A62A5C65981}"/>
              </a:ext>
            </a:extLst>
          </p:cNvPr>
          <p:cNvSpPr/>
          <p:nvPr/>
        </p:nvSpPr>
        <p:spPr>
          <a:xfrm>
            <a:off x="101674" y="2689584"/>
            <a:ext cx="418621" cy="419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4CCB757-26F3-76E3-1533-6D65F41A5EF7}"/>
              </a:ext>
            </a:extLst>
          </p:cNvPr>
          <p:cNvSpPr/>
          <p:nvPr/>
        </p:nvSpPr>
        <p:spPr>
          <a:xfrm>
            <a:off x="166636" y="3431586"/>
            <a:ext cx="299953" cy="292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5FB7FDD-8F10-AA47-B909-63EF56E8263A}"/>
              </a:ext>
            </a:extLst>
          </p:cNvPr>
          <p:cNvSpPr/>
          <p:nvPr/>
        </p:nvSpPr>
        <p:spPr>
          <a:xfrm>
            <a:off x="220342" y="4046588"/>
            <a:ext cx="181283" cy="149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Medical with solid fill">
            <a:extLst>
              <a:ext uri="{FF2B5EF4-FFF2-40B4-BE49-F238E27FC236}">
                <a16:creationId xmlns:a16="http://schemas.microsoft.com/office/drawing/2014/main" id="{5E0BB8A9-33A6-8811-63A9-6E7353C585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18" y="15532"/>
            <a:ext cx="914400" cy="914400"/>
          </a:xfrm>
          <a:prstGeom prst="rect">
            <a:avLst/>
          </a:prstGeom>
        </p:spPr>
      </p:pic>
      <p:sp>
        <p:nvSpPr>
          <p:cNvPr id="21" name="Rectangle 20">
            <a:extLst>
              <a:ext uri="{FF2B5EF4-FFF2-40B4-BE49-F238E27FC236}">
                <a16:creationId xmlns:a16="http://schemas.microsoft.com/office/drawing/2014/main" id="{EEA2973D-EF48-8DB5-C7DB-02BD8CA34649}"/>
              </a:ext>
            </a:extLst>
          </p:cNvPr>
          <p:cNvSpPr/>
          <p:nvPr/>
        </p:nvSpPr>
        <p:spPr>
          <a:xfrm flipV="1">
            <a:off x="1309735" y="381294"/>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DCA929E-6675-A08C-3342-5835757E915A}"/>
              </a:ext>
            </a:extLst>
          </p:cNvPr>
          <p:cNvSpPr/>
          <p:nvPr/>
        </p:nvSpPr>
        <p:spPr>
          <a:xfrm flipV="1">
            <a:off x="2872594" y="584666"/>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7ABA33B9-8AE1-7DA8-EF9A-9A9243211703}"/>
              </a:ext>
            </a:extLst>
          </p:cNvPr>
          <p:cNvSpPr txBox="1"/>
          <p:nvPr/>
        </p:nvSpPr>
        <p:spPr>
          <a:xfrm>
            <a:off x="5546881" y="128611"/>
            <a:ext cx="6756400" cy="707886"/>
          </a:xfrm>
          <a:prstGeom prst="rect">
            <a:avLst/>
          </a:prstGeom>
          <a:noFill/>
        </p:spPr>
        <p:txBody>
          <a:bodyPr wrap="square">
            <a:spAutoFit/>
          </a:bodyPr>
          <a:lstStyle/>
          <a:p>
            <a:r>
              <a:rPr lang="en-US" sz="2000" b="1" i="0" dirty="0">
                <a:solidFill>
                  <a:schemeClr val="bg1"/>
                </a:solidFill>
                <a:effectLst/>
                <a:latin typeface="Bahnschrift Condensed" panose="020B0502040204020203" pitchFamily="34" charset="0"/>
              </a:rPr>
              <a:t>Keep working on your health.</a:t>
            </a:r>
            <a:endParaRPr lang="en-IN" sz="2000" dirty="0">
              <a:solidFill>
                <a:schemeClr val="bg1"/>
              </a:solidFill>
              <a:latin typeface="Bahnschrift Condensed" panose="020B0502040204020203" pitchFamily="34" charset="0"/>
            </a:endParaRPr>
          </a:p>
          <a:p>
            <a:endParaRPr lang="en-IN" sz="2000" dirty="0">
              <a:solidFill>
                <a:schemeClr val="bg1"/>
              </a:solidFill>
              <a:latin typeface="Bahnschrift Condensed" panose="020B0502040204020203" pitchFamily="34" charset="0"/>
            </a:endParaRPr>
          </a:p>
        </p:txBody>
      </p:sp>
      <p:sp>
        <p:nvSpPr>
          <p:cNvPr id="24" name="TextBox 23">
            <a:extLst>
              <a:ext uri="{FF2B5EF4-FFF2-40B4-BE49-F238E27FC236}">
                <a16:creationId xmlns:a16="http://schemas.microsoft.com/office/drawing/2014/main" id="{3E6D4C1B-8A82-76CE-BE75-8FDFD8BA58FF}"/>
              </a:ext>
            </a:extLst>
          </p:cNvPr>
          <p:cNvSpPr txBox="1"/>
          <p:nvPr/>
        </p:nvSpPr>
        <p:spPr>
          <a:xfrm>
            <a:off x="380597" y="-789013"/>
            <a:ext cx="2743200" cy="369332"/>
          </a:xfrm>
          <a:prstGeom prst="rect">
            <a:avLst/>
          </a:prstGeom>
          <a:noFill/>
        </p:spPr>
        <p:txBody>
          <a:bodyPr wrap="square" rtlCol="0">
            <a:spAutoFit/>
          </a:bodyPr>
          <a:lstStyle/>
          <a:p>
            <a:pPr lvl="0" algn="l">
              <a:tabLst>
                <a:tab pos="2468880" algn="l"/>
              </a:tabLst>
            </a:pPr>
            <a:r>
              <a:rPr lang="en-US" sz="1800" dirty="0">
                <a:solidFill>
                  <a:schemeClr val="bg1"/>
                </a:solidFill>
                <a:effectLst/>
                <a:latin typeface="Bahnschrift Condensed" panose="020B0502040204020203" pitchFamily="34" charset="0"/>
                <a:ea typeface="Times New Roman" panose="02020603050405020304" pitchFamily="18" charset="0"/>
              </a:rPr>
              <a:t>Customer Service</a:t>
            </a:r>
            <a:endParaRPr lang="en-IN" sz="1800" dirty="0">
              <a:solidFill>
                <a:schemeClr val="bg1"/>
              </a:solidFill>
              <a:effectLst/>
              <a:latin typeface="Bahnschrift Condensed" panose="020B0502040204020203" pitchFamily="34" charset="0"/>
              <a:ea typeface="Calibri" panose="020F0502020204030204" pitchFamily="34" charset="0"/>
            </a:endParaRPr>
          </a:p>
        </p:txBody>
      </p:sp>
      <p:sp>
        <p:nvSpPr>
          <p:cNvPr id="25" name="TextBox 24">
            <a:extLst>
              <a:ext uri="{FF2B5EF4-FFF2-40B4-BE49-F238E27FC236}">
                <a16:creationId xmlns:a16="http://schemas.microsoft.com/office/drawing/2014/main" id="{7B3F50DA-5EFA-3D47-2BBD-E35FF1AED3AE}"/>
              </a:ext>
            </a:extLst>
          </p:cNvPr>
          <p:cNvSpPr txBox="1"/>
          <p:nvPr/>
        </p:nvSpPr>
        <p:spPr>
          <a:xfrm>
            <a:off x="7048732" y="-625233"/>
            <a:ext cx="2032000" cy="369332"/>
          </a:xfrm>
          <a:prstGeom prst="rect">
            <a:avLst/>
          </a:prstGeom>
          <a:noFill/>
        </p:spPr>
        <p:txBody>
          <a:bodyPr wrap="square" rtlCol="0">
            <a:spAutoFit/>
          </a:bodyPr>
          <a:lstStyle/>
          <a:p>
            <a:pPr lvl="0" algn="l">
              <a:tabLst>
                <a:tab pos="2468880" algn="l"/>
              </a:tabLst>
            </a:pPr>
            <a:r>
              <a:rPr lang="en-US" sz="1800" dirty="0">
                <a:solidFill>
                  <a:schemeClr val="bg1"/>
                </a:solidFill>
                <a:effectLst/>
                <a:latin typeface="Bahnschrift Condensed" panose="020B0502040204020203" pitchFamily="34" charset="0"/>
                <a:ea typeface="Times New Roman" panose="02020603050405020304" pitchFamily="18" charset="0"/>
              </a:rPr>
              <a:t>Patient Engagement</a:t>
            </a:r>
            <a:endParaRPr lang="en-IN" sz="1800" dirty="0">
              <a:solidFill>
                <a:schemeClr val="bg1"/>
              </a:solidFill>
              <a:effectLst/>
              <a:latin typeface="Bahnschrift Condensed" panose="020B0502040204020203" pitchFamily="34" charset="0"/>
              <a:ea typeface="Calibri" panose="020F0502020204030204" pitchFamily="34" charset="0"/>
            </a:endParaRPr>
          </a:p>
        </p:txBody>
      </p:sp>
      <p:sp>
        <p:nvSpPr>
          <p:cNvPr id="26" name="TextBox 25">
            <a:extLst>
              <a:ext uri="{FF2B5EF4-FFF2-40B4-BE49-F238E27FC236}">
                <a16:creationId xmlns:a16="http://schemas.microsoft.com/office/drawing/2014/main" id="{153699F0-A639-A398-8776-14ADDD0709E4}"/>
              </a:ext>
            </a:extLst>
          </p:cNvPr>
          <p:cNvSpPr txBox="1"/>
          <p:nvPr/>
        </p:nvSpPr>
        <p:spPr>
          <a:xfrm>
            <a:off x="-1769413" y="1184174"/>
            <a:ext cx="1875519" cy="369332"/>
          </a:xfrm>
          <a:prstGeom prst="rect">
            <a:avLst/>
          </a:prstGeom>
          <a:noFill/>
        </p:spPr>
        <p:txBody>
          <a:bodyPr wrap="square" rtlCol="0">
            <a:spAutoFit/>
          </a:bodyPr>
          <a:lstStyle/>
          <a:p>
            <a:pPr lvl="0" algn="l">
              <a:tabLst>
                <a:tab pos="2468880" algn="l"/>
              </a:tabLst>
            </a:pPr>
            <a:r>
              <a:rPr lang="en-US" sz="1800" dirty="0">
                <a:solidFill>
                  <a:schemeClr val="bg1"/>
                </a:solidFill>
                <a:effectLst/>
                <a:latin typeface="Bahnschrift Condensed" panose="020B0502040204020203" pitchFamily="34" charset="0"/>
                <a:ea typeface="Times New Roman" panose="02020603050405020304" pitchFamily="18" charset="0"/>
              </a:rPr>
              <a:t>Mental Health</a:t>
            </a:r>
            <a:endParaRPr lang="en-IN" sz="1800" dirty="0">
              <a:solidFill>
                <a:schemeClr val="bg1"/>
              </a:solidFill>
              <a:effectLst/>
              <a:latin typeface="Bahnschrift Condensed" panose="020B0502040204020203" pitchFamily="34" charset="0"/>
              <a:ea typeface="Calibri" panose="020F0502020204030204" pitchFamily="34" charset="0"/>
            </a:endParaRPr>
          </a:p>
        </p:txBody>
      </p:sp>
      <p:sp>
        <p:nvSpPr>
          <p:cNvPr id="27" name="TextBox 26">
            <a:extLst>
              <a:ext uri="{FF2B5EF4-FFF2-40B4-BE49-F238E27FC236}">
                <a16:creationId xmlns:a16="http://schemas.microsoft.com/office/drawing/2014/main" id="{D340B1C6-ED38-DAD3-11BD-00A7D38D15AD}"/>
              </a:ext>
            </a:extLst>
          </p:cNvPr>
          <p:cNvSpPr txBox="1"/>
          <p:nvPr/>
        </p:nvSpPr>
        <p:spPr>
          <a:xfrm>
            <a:off x="12848071" y="1877258"/>
            <a:ext cx="1940434" cy="369332"/>
          </a:xfrm>
          <a:prstGeom prst="rect">
            <a:avLst/>
          </a:prstGeom>
          <a:noFill/>
        </p:spPr>
        <p:txBody>
          <a:bodyPr wrap="square" rtlCol="0">
            <a:spAutoFit/>
          </a:bodyPr>
          <a:lstStyle/>
          <a:p>
            <a:r>
              <a:rPr lang="en-US" sz="1800" dirty="0">
                <a:solidFill>
                  <a:schemeClr val="bg1"/>
                </a:solidFill>
                <a:effectLst/>
                <a:latin typeface="Bahnschrift Condensed" panose="020B0502040204020203" pitchFamily="34" charset="0"/>
                <a:ea typeface="Times New Roman" panose="02020603050405020304" pitchFamily="18" charset="0"/>
              </a:rPr>
              <a:t>Claims and Billing</a:t>
            </a:r>
            <a:endParaRPr lang="en-IN"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7356357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41C00A6-2018-F1B2-F4B9-F7455C4252FB}"/>
              </a:ext>
            </a:extLst>
          </p:cNvPr>
          <p:cNvSpPr/>
          <p:nvPr/>
        </p:nvSpPr>
        <p:spPr>
          <a:xfrm>
            <a:off x="2819197" y="1638427"/>
            <a:ext cx="6175350" cy="6057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E879E2A-A41E-D359-D218-8D5F559F8FE2}"/>
              </a:ext>
            </a:extLst>
          </p:cNvPr>
          <p:cNvSpPr/>
          <p:nvPr/>
        </p:nvSpPr>
        <p:spPr>
          <a:xfrm rot="1992636">
            <a:off x="10001118" y="-430294"/>
            <a:ext cx="1810375" cy="9119061"/>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11965405" y="4715607"/>
            <a:ext cx="3198663" cy="3476283"/>
          </a:xfrm>
          <a:prstGeom prst="rect">
            <a:avLst/>
          </a:prstGeom>
        </p:spPr>
      </p:pic>
      <p:sp>
        <p:nvSpPr>
          <p:cNvPr id="8" name="Rectangle 7">
            <a:extLst>
              <a:ext uri="{FF2B5EF4-FFF2-40B4-BE49-F238E27FC236}">
                <a16:creationId xmlns:a16="http://schemas.microsoft.com/office/drawing/2014/main" id="{C2616510-B62C-AE05-1AAE-7EBEAE68305A}"/>
              </a:ext>
            </a:extLst>
          </p:cNvPr>
          <p:cNvSpPr/>
          <p:nvPr/>
        </p:nvSpPr>
        <p:spPr>
          <a:xfrm rot="1402688">
            <a:off x="10861631" y="441982"/>
            <a:ext cx="1256087" cy="8792621"/>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A0227B4-125B-8E59-F4B2-882558B8FDFF}"/>
              </a:ext>
            </a:extLst>
          </p:cNvPr>
          <p:cNvSpPr/>
          <p:nvPr/>
        </p:nvSpPr>
        <p:spPr>
          <a:xfrm rot="1992636">
            <a:off x="11673425" y="563969"/>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F7590ED-9061-3A60-2C56-897FAB363DC6}"/>
              </a:ext>
            </a:extLst>
          </p:cNvPr>
          <p:cNvSpPr txBox="1"/>
          <p:nvPr/>
        </p:nvSpPr>
        <p:spPr>
          <a:xfrm>
            <a:off x="2616122" y="15532"/>
            <a:ext cx="3826352" cy="646331"/>
          </a:xfrm>
          <a:prstGeom prst="rect">
            <a:avLst/>
          </a:prstGeom>
          <a:noFill/>
        </p:spPr>
        <p:txBody>
          <a:bodyPr wrap="square" rtlCol="0">
            <a:spAutoFit/>
          </a:bodyPr>
          <a:lstStyle/>
          <a:p>
            <a:r>
              <a:rPr lang="en-US" sz="3600" dirty="0">
                <a:solidFill>
                  <a:schemeClr val="bg1"/>
                </a:solidFill>
                <a:latin typeface="Script MT Bold" panose="03040602040607080904" pitchFamily="66" charset="0"/>
              </a:rPr>
              <a:t>About our </a:t>
            </a:r>
            <a:r>
              <a:rPr lang="en-US" sz="3600" dirty="0" err="1">
                <a:solidFill>
                  <a:schemeClr val="bg1"/>
                </a:solidFill>
                <a:latin typeface="Script MT Bold" panose="03040602040607080904" pitchFamily="66" charset="0"/>
              </a:rPr>
              <a:t>DocTech</a:t>
            </a:r>
            <a:endParaRPr lang="en-IN" sz="3600" dirty="0">
              <a:solidFill>
                <a:schemeClr val="bg1"/>
              </a:solidFill>
              <a:latin typeface="Script MT Bold" panose="03040602040607080904" pitchFamily="66" charset="0"/>
            </a:endParaRPr>
          </a:p>
        </p:txBody>
      </p:sp>
      <p:sp>
        <p:nvSpPr>
          <p:cNvPr id="12" name="TextBox 11">
            <a:extLst>
              <a:ext uri="{FF2B5EF4-FFF2-40B4-BE49-F238E27FC236}">
                <a16:creationId xmlns:a16="http://schemas.microsoft.com/office/drawing/2014/main" id="{C5E84148-0623-3D9D-8A57-A25417768ABE}"/>
              </a:ext>
            </a:extLst>
          </p:cNvPr>
          <p:cNvSpPr txBox="1"/>
          <p:nvPr/>
        </p:nvSpPr>
        <p:spPr>
          <a:xfrm flipH="1">
            <a:off x="3700518" y="553686"/>
            <a:ext cx="2533579"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 medical website</a:t>
            </a:r>
            <a:endParaRPr lang="en-IN"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70E5622F-6F89-1A19-D930-9AB18D0A0804}"/>
              </a:ext>
            </a:extLst>
          </p:cNvPr>
          <p:cNvSpPr txBox="1"/>
          <p:nvPr/>
        </p:nvSpPr>
        <p:spPr>
          <a:xfrm>
            <a:off x="-4220591" y="4807144"/>
            <a:ext cx="4128116" cy="3293209"/>
          </a:xfrm>
          <a:prstGeom prst="rect">
            <a:avLst/>
          </a:prstGeom>
          <a:noFill/>
        </p:spPr>
        <p:txBody>
          <a:bodyPr wrap="square" rtlCol="0">
            <a:spAutoFit/>
          </a:bodyPr>
          <a:lstStyle/>
          <a:p>
            <a:pPr algn="just">
              <a:tabLst>
                <a:tab pos="2468880" algn="l"/>
              </a:tabLst>
            </a:pPr>
            <a:r>
              <a:rPr lang="en-US" sz="1600" dirty="0">
                <a:solidFill>
                  <a:schemeClr val="bg1"/>
                </a:solidFill>
                <a:effectLst/>
                <a:latin typeface="Bahnschrift Condensed" panose="020B0502040204020203" pitchFamily="34" charset="0"/>
                <a:ea typeface="Times New Roman" panose="02020603050405020304" pitchFamily="18" charset="0"/>
              </a:rPr>
              <a:t>The system concentrates on the options that the user choose. The goal is to discover any early warning signs or problems that the user may be having. After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gathered enough keywords from the initial messages, it</a:t>
            </a:r>
            <a:r>
              <a:rPr lang="en-IN" sz="1600" dirty="0">
                <a:solidFill>
                  <a:schemeClr val="bg1"/>
                </a:solidFill>
                <a:latin typeface="Bahnschrift Condensed" panose="020B0502040204020203" pitchFamily="34" charset="0"/>
                <a:ea typeface="Calibri" panose="020F0502020204030204" pitchFamily="34" charset="0"/>
              </a:rPr>
              <a:t> </a:t>
            </a:r>
            <a:r>
              <a:rPr lang="en-US" sz="1600" dirty="0">
                <a:solidFill>
                  <a:schemeClr val="bg1"/>
                </a:solidFill>
                <a:effectLst/>
                <a:latin typeface="Bahnschrift Condensed" panose="020B0502040204020203" pitchFamily="34" charset="0"/>
                <a:ea typeface="Times New Roman" panose="02020603050405020304" pitchFamily="18" charset="0"/>
              </a:rPr>
              <a:t>begins asking the user questions and attempting to narrow down a few ailments that the user may be experiencing. After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narrowed down the probable conditions that the user could be suffering from, it now assigns a ranking to those disorders. When the list of possible diseases,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starts interrogating the user about how the user is feeling. Once it has gathered enough information, it determines the most likely disease that the user is suffering from. </a:t>
            </a:r>
            <a:endParaRPr lang="en-IN" sz="1600" dirty="0">
              <a:solidFill>
                <a:schemeClr val="bg1"/>
              </a:solidFill>
              <a:latin typeface="Bahnschrift Condensed" panose="020B0502040204020203" pitchFamily="34" charset="0"/>
            </a:endParaRPr>
          </a:p>
        </p:txBody>
      </p:sp>
      <p:pic>
        <p:nvPicPr>
          <p:cNvPr id="15" name="Picture 14">
            <a:extLst>
              <a:ext uri="{FF2B5EF4-FFF2-40B4-BE49-F238E27FC236}">
                <a16:creationId xmlns:a16="http://schemas.microsoft.com/office/drawing/2014/main" id="{FB66CEF4-3A13-8C2D-0709-49472C2FA3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4593" y1="43515" x2="49969" y2="44283"/>
                        <a14:foregroundMark x1="49969" y1="44283" x2="46737" y2="37778"/>
                        <a14:foregroundMark x1="54413" y1="34465" x2="59789" y2="34909"/>
                        <a14:foregroundMark x1="59789" y1="34909" x2="56495" y2="28000"/>
                        <a14:foregroundMark x1="56495" y1="28000" x2="59043" y2="38182"/>
                        <a14:foregroundMark x1="59043" y1="38182" x2="58048" y2="29374"/>
                        <a14:foregroundMark x1="58048" y1="29374" x2="48757" y2="38384"/>
                        <a14:foregroundMark x1="48757" y1="38384" x2="54848" y2="23717"/>
                        <a14:foregroundMark x1="54848" y1="23717" x2="55998" y2="23354"/>
                        <a14:foregroundMark x1="50000" y1="43515" x2="49161" y2="33859"/>
                        <a14:foregroundMark x1="49161" y1="33859" x2="53418" y2="29051"/>
                        <a14:foregroundMark x1="53418" y1="29051" x2="51181" y2="19152"/>
                        <a14:foregroundMark x1="51181" y1="19152" x2="53418" y2="17778"/>
                        <a14:foregroundMark x1="52704" y1="25374" x2="52704" y2="25374"/>
                        <a14:foregroundMark x1="52983" y1="17051" x2="52983" y2="17051"/>
                        <a14:foregroundMark x1="52704" y1="25172" x2="52424" y2="17051"/>
                        <a14:foregroundMark x1="52424" y1="17051" x2="52424" y2="17051"/>
                      </a14:backgroundRemoval>
                    </a14:imgEffect>
                  </a14:imgLayer>
                </a14:imgProps>
              </a:ext>
              <a:ext uri="{28A0092B-C50C-407E-A947-70E740481C1C}">
                <a14:useLocalDpi xmlns:a14="http://schemas.microsoft.com/office/drawing/2010/main" val="0"/>
              </a:ext>
            </a:extLst>
          </a:blip>
          <a:stretch>
            <a:fillRect/>
          </a:stretch>
        </p:blipFill>
        <p:spPr>
          <a:xfrm>
            <a:off x="2864085" y="1683329"/>
            <a:ext cx="6175350" cy="5268059"/>
          </a:xfrm>
          <a:prstGeom prst="rect">
            <a:avLst/>
          </a:prstGeom>
        </p:spPr>
      </p:pic>
      <p:sp>
        <p:nvSpPr>
          <p:cNvPr id="16" name="Oval 15">
            <a:extLst>
              <a:ext uri="{FF2B5EF4-FFF2-40B4-BE49-F238E27FC236}">
                <a16:creationId xmlns:a16="http://schemas.microsoft.com/office/drawing/2014/main" id="{9F59FA06-B589-963E-FAB1-7A62A5C65981}"/>
              </a:ext>
            </a:extLst>
          </p:cNvPr>
          <p:cNvSpPr/>
          <p:nvPr/>
        </p:nvSpPr>
        <p:spPr>
          <a:xfrm>
            <a:off x="124533" y="3361034"/>
            <a:ext cx="418621" cy="419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4CCB757-26F3-76E3-1533-6D65F41A5EF7}"/>
              </a:ext>
            </a:extLst>
          </p:cNvPr>
          <p:cNvSpPr/>
          <p:nvPr/>
        </p:nvSpPr>
        <p:spPr>
          <a:xfrm>
            <a:off x="198313" y="2948530"/>
            <a:ext cx="299953" cy="292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5FB7FDD-8F10-AA47-B909-63EF56E8263A}"/>
              </a:ext>
            </a:extLst>
          </p:cNvPr>
          <p:cNvSpPr/>
          <p:nvPr/>
        </p:nvSpPr>
        <p:spPr>
          <a:xfrm>
            <a:off x="220342" y="4046588"/>
            <a:ext cx="181283" cy="149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Medical with solid fill">
            <a:extLst>
              <a:ext uri="{FF2B5EF4-FFF2-40B4-BE49-F238E27FC236}">
                <a16:creationId xmlns:a16="http://schemas.microsoft.com/office/drawing/2014/main" id="{5E0BB8A9-33A6-8811-63A9-6E7353C585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18" y="15532"/>
            <a:ext cx="914400" cy="914400"/>
          </a:xfrm>
          <a:prstGeom prst="rect">
            <a:avLst/>
          </a:prstGeom>
        </p:spPr>
      </p:pic>
      <p:sp>
        <p:nvSpPr>
          <p:cNvPr id="21" name="Rectangle 20">
            <a:extLst>
              <a:ext uri="{FF2B5EF4-FFF2-40B4-BE49-F238E27FC236}">
                <a16:creationId xmlns:a16="http://schemas.microsoft.com/office/drawing/2014/main" id="{EEA2973D-EF48-8DB5-C7DB-02BD8CA34649}"/>
              </a:ext>
            </a:extLst>
          </p:cNvPr>
          <p:cNvSpPr/>
          <p:nvPr/>
        </p:nvSpPr>
        <p:spPr>
          <a:xfrm flipV="1">
            <a:off x="592940" y="-1384006"/>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DCA929E-6675-A08C-3342-5835757E915A}"/>
              </a:ext>
            </a:extLst>
          </p:cNvPr>
          <p:cNvSpPr/>
          <p:nvPr/>
        </p:nvSpPr>
        <p:spPr>
          <a:xfrm flipV="1">
            <a:off x="2596934" y="-970207"/>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A845AF6-AB99-8582-B969-79B3FE5ED9AA}"/>
              </a:ext>
            </a:extLst>
          </p:cNvPr>
          <p:cNvSpPr txBox="1"/>
          <p:nvPr/>
        </p:nvSpPr>
        <p:spPr>
          <a:xfrm>
            <a:off x="6877518" y="-997856"/>
            <a:ext cx="6756400" cy="400110"/>
          </a:xfrm>
          <a:prstGeom prst="rect">
            <a:avLst/>
          </a:prstGeom>
          <a:noFill/>
        </p:spPr>
        <p:txBody>
          <a:bodyPr wrap="square">
            <a:spAutoFit/>
          </a:bodyPr>
          <a:lstStyle/>
          <a:p>
            <a:r>
              <a:rPr lang="en-US" sz="2000" b="1" i="0" dirty="0">
                <a:solidFill>
                  <a:schemeClr val="bg1"/>
                </a:solidFill>
                <a:effectLst/>
                <a:latin typeface="Bahnschrift Condensed" panose="020B0502040204020203" pitchFamily="34" charset="0"/>
              </a:rPr>
              <a:t>Keep working on your health</a:t>
            </a:r>
            <a:r>
              <a:rPr lang="en-US" sz="2000" b="0" i="0" dirty="0">
                <a:solidFill>
                  <a:schemeClr val="bg1"/>
                </a:solidFill>
                <a:effectLst/>
                <a:latin typeface="Bahnschrift Condensed" panose="020B0502040204020203" pitchFamily="34" charset="0"/>
              </a:rPr>
              <a:t>.</a:t>
            </a:r>
            <a:endParaRPr lang="en-IN" sz="20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13D4F9CE-82DE-E06A-8D55-0F984442269C}"/>
              </a:ext>
            </a:extLst>
          </p:cNvPr>
          <p:cNvSpPr txBox="1"/>
          <p:nvPr/>
        </p:nvSpPr>
        <p:spPr>
          <a:xfrm>
            <a:off x="1015518" y="3888144"/>
            <a:ext cx="1875519" cy="400110"/>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Mental Health</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1" name="TextBox 10">
            <a:extLst>
              <a:ext uri="{FF2B5EF4-FFF2-40B4-BE49-F238E27FC236}">
                <a16:creationId xmlns:a16="http://schemas.microsoft.com/office/drawing/2014/main" id="{D32C4BA3-FAD1-17F6-B2CF-3A6B0EA8287B}"/>
              </a:ext>
            </a:extLst>
          </p:cNvPr>
          <p:cNvSpPr txBox="1"/>
          <p:nvPr/>
        </p:nvSpPr>
        <p:spPr>
          <a:xfrm>
            <a:off x="1368177" y="1432314"/>
            <a:ext cx="2743200" cy="400110"/>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Customer Service</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4" name="TextBox 13">
            <a:extLst>
              <a:ext uri="{FF2B5EF4-FFF2-40B4-BE49-F238E27FC236}">
                <a16:creationId xmlns:a16="http://schemas.microsoft.com/office/drawing/2014/main" id="{C5609EBB-762B-5BB3-0593-EF8A867B9CE7}"/>
              </a:ext>
            </a:extLst>
          </p:cNvPr>
          <p:cNvSpPr txBox="1"/>
          <p:nvPr/>
        </p:nvSpPr>
        <p:spPr>
          <a:xfrm>
            <a:off x="7183963" y="1034915"/>
            <a:ext cx="2032000" cy="707886"/>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Patient Engagement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9" name="TextBox 18">
            <a:extLst>
              <a:ext uri="{FF2B5EF4-FFF2-40B4-BE49-F238E27FC236}">
                <a16:creationId xmlns:a16="http://schemas.microsoft.com/office/drawing/2014/main" id="{0A7D8D3C-71F8-8255-67F1-BEB00AA7FBF4}"/>
              </a:ext>
            </a:extLst>
          </p:cNvPr>
          <p:cNvSpPr txBox="1"/>
          <p:nvPr/>
        </p:nvSpPr>
        <p:spPr>
          <a:xfrm>
            <a:off x="11066768" y="-666554"/>
            <a:ext cx="1940434" cy="707886"/>
          </a:xfrm>
          <a:prstGeom prst="rect">
            <a:avLst/>
          </a:prstGeom>
          <a:noFill/>
        </p:spPr>
        <p:txBody>
          <a:bodyPr wrap="square" rtlCol="0">
            <a:spAutoFit/>
          </a:bodyPr>
          <a:lstStyle/>
          <a:p>
            <a:r>
              <a:rPr lang="en-US" sz="2000" dirty="0">
                <a:solidFill>
                  <a:schemeClr val="bg1"/>
                </a:solidFill>
                <a:effectLst/>
                <a:latin typeface="Script MT Bold" panose="03040602040607080904" pitchFamily="66" charset="0"/>
                <a:ea typeface="Times New Roman" panose="02020603050405020304" pitchFamily="18" charset="0"/>
              </a:rPr>
              <a:t>Claims and Billing</a:t>
            </a:r>
            <a:endParaRPr lang="en-IN" sz="2000" dirty="0">
              <a:solidFill>
                <a:schemeClr val="bg1"/>
              </a:solidFill>
              <a:latin typeface="Script MT Bold" panose="03040602040607080904" pitchFamily="66" charset="0"/>
            </a:endParaRPr>
          </a:p>
        </p:txBody>
      </p:sp>
      <p:cxnSp>
        <p:nvCxnSpPr>
          <p:cNvPr id="24" name="Straight Connector 23">
            <a:extLst>
              <a:ext uri="{FF2B5EF4-FFF2-40B4-BE49-F238E27FC236}">
                <a16:creationId xmlns:a16="http://schemas.microsoft.com/office/drawing/2014/main" id="{BE7B3E24-C5EB-2B6A-C57D-E6D5AEE9B9BF}"/>
              </a:ext>
            </a:extLst>
          </p:cNvPr>
          <p:cNvCxnSpPr>
            <a:cxnSpLocks/>
          </p:cNvCxnSpPr>
          <p:nvPr/>
        </p:nvCxnSpPr>
        <p:spPr>
          <a:xfrm>
            <a:off x="2891037" y="5691042"/>
            <a:ext cx="286391" cy="889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D195A07-5FA8-D838-4F34-22B0E79D41FA}"/>
              </a:ext>
            </a:extLst>
          </p:cNvPr>
          <p:cNvCxnSpPr>
            <a:cxnSpLocks/>
          </p:cNvCxnSpPr>
          <p:nvPr/>
        </p:nvCxnSpPr>
        <p:spPr>
          <a:xfrm>
            <a:off x="2891037" y="3388014"/>
            <a:ext cx="286391" cy="1825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87FAA3-F547-1529-DD35-E951CB81787D}"/>
              </a:ext>
            </a:extLst>
          </p:cNvPr>
          <p:cNvCxnSpPr>
            <a:cxnSpLocks/>
          </p:cNvCxnSpPr>
          <p:nvPr/>
        </p:nvCxnSpPr>
        <p:spPr>
          <a:xfrm>
            <a:off x="4614267" y="1752546"/>
            <a:ext cx="264570" cy="208626"/>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0B6A4BE-8547-C7D1-394C-953A748AE476}"/>
              </a:ext>
            </a:extLst>
          </p:cNvPr>
          <p:cNvCxnSpPr>
            <a:cxnSpLocks/>
          </p:cNvCxnSpPr>
          <p:nvPr/>
        </p:nvCxnSpPr>
        <p:spPr>
          <a:xfrm flipV="1">
            <a:off x="8013363" y="2447977"/>
            <a:ext cx="186600" cy="15724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A172C12-CBBF-6863-0E27-591135758182}"/>
              </a:ext>
            </a:extLst>
          </p:cNvPr>
          <p:cNvCxnSpPr>
            <a:cxnSpLocks/>
          </p:cNvCxnSpPr>
          <p:nvPr/>
        </p:nvCxnSpPr>
        <p:spPr>
          <a:xfrm flipV="1">
            <a:off x="8835737" y="4551328"/>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1E661FA-8E9D-680D-2DB5-50F816FD5939}"/>
              </a:ext>
            </a:extLst>
          </p:cNvPr>
          <p:cNvCxnSpPr>
            <a:cxnSpLocks/>
          </p:cNvCxnSpPr>
          <p:nvPr/>
        </p:nvCxnSpPr>
        <p:spPr>
          <a:xfrm flipV="1">
            <a:off x="2981402" y="5631095"/>
            <a:ext cx="105659" cy="2087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0EBFFE-3F3A-7202-420D-9AD929737DC8}"/>
              </a:ext>
            </a:extLst>
          </p:cNvPr>
          <p:cNvCxnSpPr>
            <a:cxnSpLocks/>
          </p:cNvCxnSpPr>
          <p:nvPr/>
        </p:nvCxnSpPr>
        <p:spPr>
          <a:xfrm flipV="1">
            <a:off x="2931867" y="3398434"/>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05161DD-0E3B-3014-F4D1-F7B0804B5005}"/>
              </a:ext>
            </a:extLst>
          </p:cNvPr>
          <p:cNvCxnSpPr>
            <a:cxnSpLocks/>
          </p:cNvCxnSpPr>
          <p:nvPr/>
        </p:nvCxnSpPr>
        <p:spPr>
          <a:xfrm flipV="1">
            <a:off x="4656414" y="1755343"/>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3DE6880-27E7-03C9-FEC9-D35FD661D29D}"/>
              </a:ext>
            </a:extLst>
          </p:cNvPr>
          <p:cNvCxnSpPr>
            <a:cxnSpLocks/>
          </p:cNvCxnSpPr>
          <p:nvPr/>
        </p:nvCxnSpPr>
        <p:spPr>
          <a:xfrm>
            <a:off x="7963467" y="2516319"/>
            <a:ext cx="286391" cy="8890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CB159E8-50F6-96B6-DC43-3F8B164F5447}"/>
              </a:ext>
            </a:extLst>
          </p:cNvPr>
          <p:cNvCxnSpPr>
            <a:cxnSpLocks/>
          </p:cNvCxnSpPr>
          <p:nvPr/>
        </p:nvCxnSpPr>
        <p:spPr>
          <a:xfrm>
            <a:off x="8873796" y="4578476"/>
            <a:ext cx="286391" cy="88900"/>
          </a:xfrm>
          <a:prstGeom prst="line">
            <a:avLst/>
          </a:prstGeom>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620FD26A-F814-5B0A-1EEF-804316236F0C}"/>
              </a:ext>
            </a:extLst>
          </p:cNvPr>
          <p:cNvSpPr txBox="1"/>
          <p:nvPr/>
        </p:nvSpPr>
        <p:spPr>
          <a:xfrm>
            <a:off x="8755974" y="421826"/>
            <a:ext cx="2719468" cy="646331"/>
          </a:xfrm>
          <a:prstGeom prst="rect">
            <a:avLst/>
          </a:prstGeom>
          <a:noFill/>
        </p:spPr>
        <p:txBody>
          <a:bodyPr wrap="square" rtlCol="0">
            <a:spAutoFit/>
          </a:bodyPr>
          <a:lstStyle/>
          <a:p>
            <a:r>
              <a:rPr lang="en-US" sz="3600" dirty="0">
                <a:solidFill>
                  <a:srgbClr val="D66458"/>
                </a:solidFill>
                <a:latin typeface="Script MT Bold" panose="03040602040607080904" pitchFamily="66" charset="0"/>
              </a:rPr>
              <a:t>SCOPE</a:t>
            </a:r>
            <a:endParaRPr lang="en-IN" sz="3600" dirty="0">
              <a:solidFill>
                <a:srgbClr val="D66458"/>
              </a:solidFill>
              <a:latin typeface="Script MT Bold" panose="03040602040607080904" pitchFamily="66" charset="0"/>
            </a:endParaRPr>
          </a:p>
        </p:txBody>
      </p:sp>
      <p:pic>
        <p:nvPicPr>
          <p:cNvPr id="44" name="Picture 43">
            <a:extLst>
              <a:ext uri="{FF2B5EF4-FFF2-40B4-BE49-F238E27FC236}">
                <a16:creationId xmlns:a16="http://schemas.microsoft.com/office/drawing/2014/main" id="{18290C7B-E6BF-200B-9356-8696D793C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41036" y="-1213713"/>
            <a:ext cx="3391543" cy="3104820"/>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45" name="TextBox 44">
            <a:extLst>
              <a:ext uri="{FF2B5EF4-FFF2-40B4-BE49-F238E27FC236}">
                <a16:creationId xmlns:a16="http://schemas.microsoft.com/office/drawing/2014/main" id="{8E7AFA9D-1CF4-EAF7-CA56-E4B977F45AA6}"/>
              </a:ext>
            </a:extLst>
          </p:cNvPr>
          <p:cNvSpPr txBox="1"/>
          <p:nvPr/>
        </p:nvSpPr>
        <p:spPr>
          <a:xfrm>
            <a:off x="-3849714" y="1517369"/>
            <a:ext cx="3139543" cy="2862322"/>
          </a:xfrm>
          <a:prstGeom prst="rect">
            <a:avLst/>
          </a:prstGeom>
          <a:noFill/>
        </p:spPr>
        <p:txBody>
          <a:bodyPr wrap="square" rtlCol="0">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The development of this system does not require investing money. Health care interventions are increasingly being delivered through digital technologies, offering major opportunities for delivering more health gains from scarce health care resources. </a:t>
            </a:r>
            <a:br>
              <a:rPr lang="en-US" sz="1800" dirty="0">
                <a:effectLst/>
                <a:latin typeface="Calibri" panose="020F0502020204030204" pitchFamily="34" charset="0"/>
                <a:ea typeface="Times New Roman" panose="02020603050405020304" pitchFamily="18" charset="0"/>
              </a:rPr>
            </a:br>
            <a:endParaRPr lang="en-IN" dirty="0"/>
          </a:p>
        </p:txBody>
      </p:sp>
      <p:sp>
        <p:nvSpPr>
          <p:cNvPr id="46" name="TextBox 45">
            <a:extLst>
              <a:ext uri="{FF2B5EF4-FFF2-40B4-BE49-F238E27FC236}">
                <a16:creationId xmlns:a16="http://schemas.microsoft.com/office/drawing/2014/main" id="{71A9FF59-215B-32B0-9F0F-DFBA5B4A33A0}"/>
              </a:ext>
            </a:extLst>
          </p:cNvPr>
          <p:cNvSpPr txBox="1"/>
          <p:nvPr/>
        </p:nvSpPr>
        <p:spPr>
          <a:xfrm>
            <a:off x="13973440" y="3961129"/>
            <a:ext cx="2604102" cy="1754326"/>
          </a:xfrm>
          <a:prstGeom prst="rect">
            <a:avLst/>
          </a:prstGeom>
          <a:noFill/>
        </p:spPr>
        <p:txBody>
          <a:bodyPr wrap="square">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All the sources and information can be accessed online. Within the present scope form, economy feasibility is not warranted for this system.</a:t>
            </a:r>
            <a:endParaRPr lang="en-IN" sz="1800" dirty="0">
              <a:solidFill>
                <a:schemeClr val="bg1"/>
              </a:solidFill>
              <a:effectLst/>
              <a:latin typeface="Script MT Bold" panose="03040602040607080904" pitchFamily="66" charset="0"/>
              <a:ea typeface="Calibri" panose="020F0502020204030204" pitchFamily="34" charset="0"/>
            </a:endParaRPr>
          </a:p>
        </p:txBody>
      </p:sp>
      <p:sp>
        <p:nvSpPr>
          <p:cNvPr id="47" name="TextBox 46">
            <a:extLst>
              <a:ext uri="{FF2B5EF4-FFF2-40B4-BE49-F238E27FC236}">
                <a16:creationId xmlns:a16="http://schemas.microsoft.com/office/drawing/2014/main" id="{DEE0A10F-C1CB-9873-C85C-B0D80CA913A3}"/>
              </a:ext>
            </a:extLst>
          </p:cNvPr>
          <p:cNvSpPr txBox="1"/>
          <p:nvPr/>
        </p:nvSpPr>
        <p:spPr>
          <a:xfrm>
            <a:off x="-3322233" y="744991"/>
            <a:ext cx="2612062" cy="461665"/>
          </a:xfrm>
          <a:prstGeom prst="rect">
            <a:avLst/>
          </a:prstGeom>
          <a:noFill/>
        </p:spPr>
        <p:txBody>
          <a:bodyPr wrap="none" rtlCol="0">
            <a:spAutoFit/>
          </a:bodyPr>
          <a:lstStyle/>
          <a:p>
            <a:r>
              <a:rPr lang="en-US" sz="2400" dirty="0">
                <a:solidFill>
                  <a:srgbClr val="D66458"/>
                </a:solidFill>
                <a:latin typeface="Script MT Bold" panose="03040602040607080904" pitchFamily="66" charset="0"/>
              </a:rPr>
              <a:t>Economic </a:t>
            </a:r>
            <a:r>
              <a:rPr lang="en-US" sz="2400" dirty="0" err="1">
                <a:solidFill>
                  <a:srgbClr val="D66458"/>
                </a:solidFill>
                <a:latin typeface="Script MT Bold" panose="03040602040607080904" pitchFamily="66" charset="0"/>
              </a:rPr>
              <a:t>Assesment</a:t>
            </a:r>
            <a:endParaRPr lang="en-IN" sz="2400" dirty="0">
              <a:solidFill>
                <a:srgbClr val="D66458"/>
              </a:solidFill>
              <a:latin typeface="Script MT Bold" panose="03040602040607080904" pitchFamily="66" charset="0"/>
            </a:endParaRPr>
          </a:p>
        </p:txBody>
      </p:sp>
      <p:sp>
        <p:nvSpPr>
          <p:cNvPr id="48" name="TextBox 47">
            <a:extLst>
              <a:ext uri="{FF2B5EF4-FFF2-40B4-BE49-F238E27FC236}">
                <a16:creationId xmlns:a16="http://schemas.microsoft.com/office/drawing/2014/main" id="{791B365D-3512-6896-5024-9B249C68D873}"/>
              </a:ext>
            </a:extLst>
          </p:cNvPr>
          <p:cNvSpPr txBox="1"/>
          <p:nvPr/>
        </p:nvSpPr>
        <p:spPr>
          <a:xfrm>
            <a:off x="8137925" y="7263686"/>
            <a:ext cx="10661650" cy="400110"/>
          </a:xfrm>
          <a:prstGeom prst="rect">
            <a:avLst/>
          </a:prstGeom>
          <a:noFill/>
        </p:spPr>
        <p:txBody>
          <a:bodyPr wrap="square">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Research / Treatment</a:t>
            </a:r>
            <a:endParaRPr lang="en-IN" sz="2000" dirty="0">
              <a:solidFill>
                <a:schemeClr val="bg1"/>
              </a:solidFill>
              <a:effectLst/>
              <a:latin typeface="Script MT Bold" panose="03040602040607080904" pitchFamily="66" charset="0"/>
              <a:ea typeface="Calibri" panose="020F0502020204030204" pitchFamily="34" charset="0"/>
            </a:endParaRPr>
          </a:p>
        </p:txBody>
      </p:sp>
    </p:spTree>
    <p:extLst>
      <p:ext uri="{BB962C8B-B14F-4D97-AF65-F5344CB8AC3E}">
        <p14:creationId xmlns:p14="http://schemas.microsoft.com/office/powerpoint/2010/main" val="37693542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41C00A6-2018-F1B2-F4B9-F7455C4252FB}"/>
              </a:ext>
            </a:extLst>
          </p:cNvPr>
          <p:cNvSpPr/>
          <p:nvPr/>
        </p:nvSpPr>
        <p:spPr>
          <a:xfrm>
            <a:off x="2819197" y="1638427"/>
            <a:ext cx="6175350" cy="6057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E879E2A-A41E-D359-D218-8D5F559F8FE2}"/>
              </a:ext>
            </a:extLst>
          </p:cNvPr>
          <p:cNvSpPr/>
          <p:nvPr/>
        </p:nvSpPr>
        <p:spPr>
          <a:xfrm rot="1992636">
            <a:off x="10001118" y="-430294"/>
            <a:ext cx="1810375" cy="9119061"/>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11965405" y="4715607"/>
            <a:ext cx="3198663" cy="3476283"/>
          </a:xfrm>
          <a:prstGeom prst="rect">
            <a:avLst/>
          </a:prstGeom>
        </p:spPr>
      </p:pic>
      <p:sp>
        <p:nvSpPr>
          <p:cNvPr id="8" name="Rectangle 7">
            <a:extLst>
              <a:ext uri="{FF2B5EF4-FFF2-40B4-BE49-F238E27FC236}">
                <a16:creationId xmlns:a16="http://schemas.microsoft.com/office/drawing/2014/main" id="{C2616510-B62C-AE05-1AAE-7EBEAE68305A}"/>
              </a:ext>
            </a:extLst>
          </p:cNvPr>
          <p:cNvSpPr/>
          <p:nvPr/>
        </p:nvSpPr>
        <p:spPr>
          <a:xfrm rot="1402688">
            <a:off x="10861631" y="441982"/>
            <a:ext cx="1256087" cy="8792621"/>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A0227B4-125B-8E59-F4B2-882558B8FDFF}"/>
              </a:ext>
            </a:extLst>
          </p:cNvPr>
          <p:cNvSpPr/>
          <p:nvPr/>
        </p:nvSpPr>
        <p:spPr>
          <a:xfrm rot="1992636">
            <a:off x="11673425" y="563969"/>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F7590ED-9061-3A60-2C56-897FAB363DC6}"/>
              </a:ext>
            </a:extLst>
          </p:cNvPr>
          <p:cNvSpPr txBox="1"/>
          <p:nvPr/>
        </p:nvSpPr>
        <p:spPr>
          <a:xfrm>
            <a:off x="2616122" y="15532"/>
            <a:ext cx="3826352" cy="646331"/>
          </a:xfrm>
          <a:prstGeom prst="rect">
            <a:avLst/>
          </a:prstGeom>
          <a:noFill/>
        </p:spPr>
        <p:txBody>
          <a:bodyPr wrap="square" rtlCol="0">
            <a:spAutoFit/>
          </a:bodyPr>
          <a:lstStyle/>
          <a:p>
            <a:r>
              <a:rPr lang="en-US" sz="3600" dirty="0">
                <a:solidFill>
                  <a:schemeClr val="bg1"/>
                </a:solidFill>
                <a:latin typeface="Script MT Bold" panose="03040602040607080904" pitchFamily="66" charset="0"/>
              </a:rPr>
              <a:t>About our </a:t>
            </a:r>
            <a:r>
              <a:rPr lang="en-US" sz="3600" dirty="0" err="1">
                <a:solidFill>
                  <a:schemeClr val="bg1"/>
                </a:solidFill>
                <a:latin typeface="Script MT Bold" panose="03040602040607080904" pitchFamily="66" charset="0"/>
              </a:rPr>
              <a:t>DocTech</a:t>
            </a:r>
            <a:endParaRPr lang="en-IN" sz="3600" dirty="0">
              <a:solidFill>
                <a:schemeClr val="bg1"/>
              </a:solidFill>
              <a:latin typeface="Script MT Bold" panose="03040602040607080904" pitchFamily="66" charset="0"/>
            </a:endParaRPr>
          </a:p>
        </p:txBody>
      </p:sp>
      <p:sp>
        <p:nvSpPr>
          <p:cNvPr id="12" name="TextBox 11">
            <a:extLst>
              <a:ext uri="{FF2B5EF4-FFF2-40B4-BE49-F238E27FC236}">
                <a16:creationId xmlns:a16="http://schemas.microsoft.com/office/drawing/2014/main" id="{C5E84148-0623-3D9D-8A57-A25417768ABE}"/>
              </a:ext>
            </a:extLst>
          </p:cNvPr>
          <p:cNvSpPr txBox="1"/>
          <p:nvPr/>
        </p:nvSpPr>
        <p:spPr>
          <a:xfrm flipH="1">
            <a:off x="3700518" y="553686"/>
            <a:ext cx="2533579"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 medical website</a:t>
            </a:r>
            <a:endParaRPr lang="en-IN"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70E5622F-6F89-1A19-D930-9AB18D0A0804}"/>
              </a:ext>
            </a:extLst>
          </p:cNvPr>
          <p:cNvSpPr txBox="1"/>
          <p:nvPr/>
        </p:nvSpPr>
        <p:spPr>
          <a:xfrm>
            <a:off x="-4220591" y="4807144"/>
            <a:ext cx="4128116" cy="3293209"/>
          </a:xfrm>
          <a:prstGeom prst="rect">
            <a:avLst/>
          </a:prstGeom>
          <a:noFill/>
        </p:spPr>
        <p:txBody>
          <a:bodyPr wrap="square" rtlCol="0">
            <a:spAutoFit/>
          </a:bodyPr>
          <a:lstStyle/>
          <a:p>
            <a:pPr algn="just">
              <a:tabLst>
                <a:tab pos="2468880" algn="l"/>
              </a:tabLst>
            </a:pPr>
            <a:r>
              <a:rPr lang="en-US" sz="1600" dirty="0">
                <a:solidFill>
                  <a:schemeClr val="bg1"/>
                </a:solidFill>
                <a:effectLst/>
                <a:latin typeface="Bahnschrift Condensed" panose="020B0502040204020203" pitchFamily="34" charset="0"/>
                <a:ea typeface="Times New Roman" panose="02020603050405020304" pitchFamily="18" charset="0"/>
              </a:rPr>
              <a:t>The system concentrates on the options that the user choose. The goal is to discover any early warning signs or problems that the user may be having. After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gathered enough keywords from the initial messages, it</a:t>
            </a:r>
            <a:r>
              <a:rPr lang="en-IN" sz="1600" dirty="0">
                <a:solidFill>
                  <a:schemeClr val="bg1"/>
                </a:solidFill>
                <a:latin typeface="Bahnschrift Condensed" panose="020B0502040204020203" pitchFamily="34" charset="0"/>
                <a:ea typeface="Calibri" panose="020F0502020204030204" pitchFamily="34" charset="0"/>
              </a:rPr>
              <a:t> </a:t>
            </a:r>
            <a:r>
              <a:rPr lang="en-US" sz="1600" dirty="0">
                <a:solidFill>
                  <a:schemeClr val="bg1"/>
                </a:solidFill>
                <a:effectLst/>
                <a:latin typeface="Bahnschrift Condensed" panose="020B0502040204020203" pitchFamily="34" charset="0"/>
                <a:ea typeface="Times New Roman" panose="02020603050405020304" pitchFamily="18" charset="0"/>
              </a:rPr>
              <a:t>begins asking the user questions and attempting to narrow down a few ailments that the user may be experiencing. After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narrowed down the probable conditions that the user could be suffering from, it now assigns a ranking to those disorders. When the list of possible diseases,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starts interrogating the user about how the user is feeling. Once it has gathered enough information, it determines the most likely disease that the user is suffering from. </a:t>
            </a:r>
            <a:endParaRPr lang="en-IN" sz="1600" dirty="0">
              <a:solidFill>
                <a:schemeClr val="bg1"/>
              </a:solidFill>
              <a:latin typeface="Bahnschrift Condensed" panose="020B0502040204020203" pitchFamily="34" charset="0"/>
            </a:endParaRPr>
          </a:p>
        </p:txBody>
      </p:sp>
      <p:pic>
        <p:nvPicPr>
          <p:cNvPr id="15" name="Picture 14">
            <a:extLst>
              <a:ext uri="{FF2B5EF4-FFF2-40B4-BE49-F238E27FC236}">
                <a16:creationId xmlns:a16="http://schemas.microsoft.com/office/drawing/2014/main" id="{FB66CEF4-3A13-8C2D-0709-49472C2FA3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4593" y1="43515" x2="49969" y2="44283"/>
                        <a14:foregroundMark x1="49969" y1="44283" x2="46737" y2="37778"/>
                        <a14:foregroundMark x1="54413" y1="34465" x2="59789" y2="34909"/>
                        <a14:foregroundMark x1="59789" y1="34909" x2="56495" y2="28000"/>
                        <a14:foregroundMark x1="56495" y1="28000" x2="59043" y2="38182"/>
                        <a14:foregroundMark x1="59043" y1="38182" x2="58048" y2="29374"/>
                        <a14:foregroundMark x1="58048" y1="29374" x2="48757" y2="38384"/>
                        <a14:foregroundMark x1="48757" y1="38384" x2="54848" y2="23717"/>
                        <a14:foregroundMark x1="54848" y1="23717" x2="55998" y2="23354"/>
                        <a14:foregroundMark x1="50000" y1="43515" x2="49161" y2="33859"/>
                        <a14:foregroundMark x1="49161" y1="33859" x2="53418" y2="29051"/>
                        <a14:foregroundMark x1="53418" y1="29051" x2="51181" y2="19152"/>
                        <a14:foregroundMark x1="51181" y1="19152" x2="53418" y2="17778"/>
                        <a14:foregroundMark x1="52704" y1="25374" x2="52704" y2="25374"/>
                        <a14:foregroundMark x1="52983" y1="17051" x2="52983" y2="17051"/>
                        <a14:foregroundMark x1="52704" y1="25172" x2="52424" y2="17051"/>
                        <a14:foregroundMark x1="52424" y1="17051" x2="52424" y2="17051"/>
                      </a14:backgroundRemoval>
                    </a14:imgEffect>
                  </a14:imgLayer>
                </a14:imgProps>
              </a:ext>
              <a:ext uri="{28A0092B-C50C-407E-A947-70E740481C1C}">
                <a14:useLocalDpi xmlns:a14="http://schemas.microsoft.com/office/drawing/2010/main" val="0"/>
              </a:ext>
            </a:extLst>
          </a:blip>
          <a:stretch>
            <a:fillRect/>
          </a:stretch>
        </p:blipFill>
        <p:spPr>
          <a:xfrm>
            <a:off x="2864085" y="1683329"/>
            <a:ext cx="6175350" cy="5268059"/>
          </a:xfrm>
          <a:prstGeom prst="rect">
            <a:avLst/>
          </a:prstGeom>
        </p:spPr>
      </p:pic>
      <p:sp>
        <p:nvSpPr>
          <p:cNvPr id="16" name="Oval 15">
            <a:extLst>
              <a:ext uri="{FF2B5EF4-FFF2-40B4-BE49-F238E27FC236}">
                <a16:creationId xmlns:a16="http://schemas.microsoft.com/office/drawing/2014/main" id="{9F59FA06-B589-963E-FAB1-7A62A5C65981}"/>
              </a:ext>
            </a:extLst>
          </p:cNvPr>
          <p:cNvSpPr/>
          <p:nvPr/>
        </p:nvSpPr>
        <p:spPr>
          <a:xfrm>
            <a:off x="124533" y="3361034"/>
            <a:ext cx="418621" cy="419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4CCB757-26F3-76E3-1533-6D65F41A5EF7}"/>
              </a:ext>
            </a:extLst>
          </p:cNvPr>
          <p:cNvSpPr/>
          <p:nvPr/>
        </p:nvSpPr>
        <p:spPr>
          <a:xfrm>
            <a:off x="198313" y="2948530"/>
            <a:ext cx="299953" cy="292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5FB7FDD-8F10-AA47-B909-63EF56E8263A}"/>
              </a:ext>
            </a:extLst>
          </p:cNvPr>
          <p:cNvSpPr/>
          <p:nvPr/>
        </p:nvSpPr>
        <p:spPr>
          <a:xfrm>
            <a:off x="220342" y="4046588"/>
            <a:ext cx="181283" cy="149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Medical with solid fill">
            <a:extLst>
              <a:ext uri="{FF2B5EF4-FFF2-40B4-BE49-F238E27FC236}">
                <a16:creationId xmlns:a16="http://schemas.microsoft.com/office/drawing/2014/main" id="{5E0BB8A9-33A6-8811-63A9-6E7353C585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18" y="15532"/>
            <a:ext cx="914400" cy="914400"/>
          </a:xfrm>
          <a:prstGeom prst="rect">
            <a:avLst/>
          </a:prstGeom>
        </p:spPr>
      </p:pic>
      <p:sp>
        <p:nvSpPr>
          <p:cNvPr id="21" name="Rectangle 20">
            <a:extLst>
              <a:ext uri="{FF2B5EF4-FFF2-40B4-BE49-F238E27FC236}">
                <a16:creationId xmlns:a16="http://schemas.microsoft.com/office/drawing/2014/main" id="{EEA2973D-EF48-8DB5-C7DB-02BD8CA34649}"/>
              </a:ext>
            </a:extLst>
          </p:cNvPr>
          <p:cNvSpPr/>
          <p:nvPr/>
        </p:nvSpPr>
        <p:spPr>
          <a:xfrm flipV="1">
            <a:off x="592940" y="-1384006"/>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DCA929E-6675-A08C-3342-5835757E915A}"/>
              </a:ext>
            </a:extLst>
          </p:cNvPr>
          <p:cNvSpPr/>
          <p:nvPr/>
        </p:nvSpPr>
        <p:spPr>
          <a:xfrm flipV="1">
            <a:off x="2596934" y="-970207"/>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A845AF6-AB99-8582-B969-79B3FE5ED9AA}"/>
              </a:ext>
            </a:extLst>
          </p:cNvPr>
          <p:cNvSpPr txBox="1"/>
          <p:nvPr/>
        </p:nvSpPr>
        <p:spPr>
          <a:xfrm>
            <a:off x="6877518" y="-997856"/>
            <a:ext cx="6756400" cy="400110"/>
          </a:xfrm>
          <a:prstGeom prst="rect">
            <a:avLst/>
          </a:prstGeom>
          <a:noFill/>
        </p:spPr>
        <p:txBody>
          <a:bodyPr wrap="square">
            <a:spAutoFit/>
          </a:bodyPr>
          <a:lstStyle/>
          <a:p>
            <a:r>
              <a:rPr lang="en-US" sz="2000" b="1" i="0" dirty="0">
                <a:solidFill>
                  <a:schemeClr val="bg1"/>
                </a:solidFill>
                <a:effectLst/>
                <a:latin typeface="Bahnschrift Condensed" panose="020B0502040204020203" pitchFamily="34" charset="0"/>
              </a:rPr>
              <a:t>Keep working on your health</a:t>
            </a:r>
            <a:r>
              <a:rPr lang="en-US" sz="2000" b="0" i="0" dirty="0">
                <a:solidFill>
                  <a:schemeClr val="bg1"/>
                </a:solidFill>
                <a:effectLst/>
                <a:latin typeface="Bahnschrift Condensed" panose="020B0502040204020203" pitchFamily="34" charset="0"/>
              </a:rPr>
              <a:t>.</a:t>
            </a:r>
            <a:endParaRPr lang="en-IN" sz="20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13D4F9CE-82DE-E06A-8D55-0F984442269C}"/>
              </a:ext>
            </a:extLst>
          </p:cNvPr>
          <p:cNvSpPr txBox="1"/>
          <p:nvPr/>
        </p:nvSpPr>
        <p:spPr>
          <a:xfrm>
            <a:off x="2819197" y="7154790"/>
            <a:ext cx="1875519" cy="400110"/>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Mental Health</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1" name="TextBox 10">
            <a:extLst>
              <a:ext uri="{FF2B5EF4-FFF2-40B4-BE49-F238E27FC236}">
                <a16:creationId xmlns:a16="http://schemas.microsoft.com/office/drawing/2014/main" id="{D32C4BA3-FAD1-17F6-B2CF-3A6B0EA8287B}"/>
              </a:ext>
            </a:extLst>
          </p:cNvPr>
          <p:cNvSpPr txBox="1"/>
          <p:nvPr/>
        </p:nvSpPr>
        <p:spPr>
          <a:xfrm>
            <a:off x="2228456" y="7694917"/>
            <a:ext cx="2743200" cy="1015663"/>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Customer Service/Administration with an AI Chatbot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4" name="TextBox 13">
            <a:extLst>
              <a:ext uri="{FF2B5EF4-FFF2-40B4-BE49-F238E27FC236}">
                <a16:creationId xmlns:a16="http://schemas.microsoft.com/office/drawing/2014/main" id="{C5609EBB-762B-5BB3-0593-EF8A867B9CE7}"/>
              </a:ext>
            </a:extLst>
          </p:cNvPr>
          <p:cNvSpPr txBox="1"/>
          <p:nvPr/>
        </p:nvSpPr>
        <p:spPr>
          <a:xfrm>
            <a:off x="2018231" y="7018415"/>
            <a:ext cx="2032000" cy="707886"/>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Patient Engagement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9" name="TextBox 18">
            <a:extLst>
              <a:ext uri="{FF2B5EF4-FFF2-40B4-BE49-F238E27FC236}">
                <a16:creationId xmlns:a16="http://schemas.microsoft.com/office/drawing/2014/main" id="{0A7D8D3C-71F8-8255-67F1-BEB00AA7FBF4}"/>
              </a:ext>
            </a:extLst>
          </p:cNvPr>
          <p:cNvSpPr txBox="1"/>
          <p:nvPr/>
        </p:nvSpPr>
        <p:spPr>
          <a:xfrm>
            <a:off x="1447428" y="3576116"/>
            <a:ext cx="1940434" cy="707886"/>
          </a:xfrm>
          <a:prstGeom prst="rect">
            <a:avLst/>
          </a:prstGeom>
          <a:noFill/>
        </p:spPr>
        <p:txBody>
          <a:bodyPr wrap="square" rtlCol="0">
            <a:spAutoFit/>
          </a:bodyPr>
          <a:lstStyle/>
          <a:p>
            <a:r>
              <a:rPr lang="en-US" sz="2000" dirty="0">
                <a:solidFill>
                  <a:schemeClr val="bg1"/>
                </a:solidFill>
                <a:effectLst/>
                <a:latin typeface="Script MT Bold" panose="03040602040607080904" pitchFamily="66" charset="0"/>
                <a:ea typeface="Times New Roman" panose="02020603050405020304" pitchFamily="18" charset="0"/>
              </a:rPr>
              <a:t>Claims and Billing</a:t>
            </a:r>
            <a:endParaRPr lang="en-IN" sz="2000" dirty="0">
              <a:solidFill>
                <a:schemeClr val="bg1"/>
              </a:solidFill>
              <a:latin typeface="Script MT Bold" panose="03040602040607080904" pitchFamily="66" charset="0"/>
            </a:endParaRPr>
          </a:p>
        </p:txBody>
      </p:sp>
      <p:cxnSp>
        <p:nvCxnSpPr>
          <p:cNvPr id="24" name="Straight Connector 23">
            <a:extLst>
              <a:ext uri="{FF2B5EF4-FFF2-40B4-BE49-F238E27FC236}">
                <a16:creationId xmlns:a16="http://schemas.microsoft.com/office/drawing/2014/main" id="{BE7B3E24-C5EB-2B6A-C57D-E6D5AEE9B9BF}"/>
              </a:ext>
            </a:extLst>
          </p:cNvPr>
          <p:cNvCxnSpPr>
            <a:cxnSpLocks/>
          </p:cNvCxnSpPr>
          <p:nvPr/>
        </p:nvCxnSpPr>
        <p:spPr>
          <a:xfrm>
            <a:off x="2891037" y="5691042"/>
            <a:ext cx="286391" cy="889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D195A07-5FA8-D838-4F34-22B0E79D41FA}"/>
              </a:ext>
            </a:extLst>
          </p:cNvPr>
          <p:cNvCxnSpPr>
            <a:cxnSpLocks/>
          </p:cNvCxnSpPr>
          <p:nvPr/>
        </p:nvCxnSpPr>
        <p:spPr>
          <a:xfrm>
            <a:off x="2891037" y="3388014"/>
            <a:ext cx="286391" cy="1825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87FAA3-F547-1529-DD35-E951CB81787D}"/>
              </a:ext>
            </a:extLst>
          </p:cNvPr>
          <p:cNvCxnSpPr>
            <a:cxnSpLocks/>
          </p:cNvCxnSpPr>
          <p:nvPr/>
        </p:nvCxnSpPr>
        <p:spPr>
          <a:xfrm>
            <a:off x="4614267" y="1752546"/>
            <a:ext cx="264570" cy="208626"/>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0B6A4BE-8547-C7D1-394C-953A748AE476}"/>
              </a:ext>
            </a:extLst>
          </p:cNvPr>
          <p:cNvCxnSpPr>
            <a:cxnSpLocks/>
          </p:cNvCxnSpPr>
          <p:nvPr/>
        </p:nvCxnSpPr>
        <p:spPr>
          <a:xfrm flipV="1">
            <a:off x="8013363" y="2447977"/>
            <a:ext cx="186600" cy="15724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A172C12-CBBF-6863-0E27-591135758182}"/>
              </a:ext>
            </a:extLst>
          </p:cNvPr>
          <p:cNvCxnSpPr>
            <a:cxnSpLocks/>
          </p:cNvCxnSpPr>
          <p:nvPr/>
        </p:nvCxnSpPr>
        <p:spPr>
          <a:xfrm flipV="1">
            <a:off x="8835737" y="4551328"/>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1E661FA-8E9D-680D-2DB5-50F816FD5939}"/>
              </a:ext>
            </a:extLst>
          </p:cNvPr>
          <p:cNvCxnSpPr>
            <a:cxnSpLocks/>
          </p:cNvCxnSpPr>
          <p:nvPr/>
        </p:nvCxnSpPr>
        <p:spPr>
          <a:xfrm flipV="1">
            <a:off x="2981402" y="5631095"/>
            <a:ext cx="105659" cy="2087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0EBFFE-3F3A-7202-420D-9AD929737DC8}"/>
              </a:ext>
            </a:extLst>
          </p:cNvPr>
          <p:cNvCxnSpPr>
            <a:cxnSpLocks/>
          </p:cNvCxnSpPr>
          <p:nvPr/>
        </p:nvCxnSpPr>
        <p:spPr>
          <a:xfrm flipV="1">
            <a:off x="2931867" y="3398434"/>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05161DD-0E3B-3014-F4D1-F7B0804B5005}"/>
              </a:ext>
            </a:extLst>
          </p:cNvPr>
          <p:cNvCxnSpPr>
            <a:cxnSpLocks/>
          </p:cNvCxnSpPr>
          <p:nvPr/>
        </p:nvCxnSpPr>
        <p:spPr>
          <a:xfrm flipV="1">
            <a:off x="4656414" y="1755343"/>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3DE6880-27E7-03C9-FEC9-D35FD661D29D}"/>
              </a:ext>
            </a:extLst>
          </p:cNvPr>
          <p:cNvCxnSpPr>
            <a:cxnSpLocks/>
          </p:cNvCxnSpPr>
          <p:nvPr/>
        </p:nvCxnSpPr>
        <p:spPr>
          <a:xfrm>
            <a:off x="7963467" y="2516319"/>
            <a:ext cx="286391" cy="8890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CB159E8-50F6-96B6-DC43-3F8B164F5447}"/>
              </a:ext>
            </a:extLst>
          </p:cNvPr>
          <p:cNvCxnSpPr>
            <a:cxnSpLocks/>
          </p:cNvCxnSpPr>
          <p:nvPr/>
        </p:nvCxnSpPr>
        <p:spPr>
          <a:xfrm>
            <a:off x="8873796" y="4578476"/>
            <a:ext cx="286391" cy="88900"/>
          </a:xfrm>
          <a:prstGeom prst="line">
            <a:avLst/>
          </a:prstGeom>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620FD26A-F814-5B0A-1EEF-804316236F0C}"/>
              </a:ext>
            </a:extLst>
          </p:cNvPr>
          <p:cNvSpPr txBox="1"/>
          <p:nvPr/>
        </p:nvSpPr>
        <p:spPr>
          <a:xfrm>
            <a:off x="8755974" y="421826"/>
            <a:ext cx="2719468" cy="646331"/>
          </a:xfrm>
          <a:prstGeom prst="rect">
            <a:avLst/>
          </a:prstGeom>
          <a:noFill/>
        </p:spPr>
        <p:txBody>
          <a:bodyPr wrap="square" rtlCol="0">
            <a:spAutoFit/>
          </a:bodyPr>
          <a:lstStyle/>
          <a:p>
            <a:r>
              <a:rPr lang="en-US" sz="3600" dirty="0">
                <a:solidFill>
                  <a:srgbClr val="D66458"/>
                </a:solidFill>
                <a:latin typeface="Script MT Bold" panose="03040602040607080904" pitchFamily="66" charset="0"/>
              </a:rPr>
              <a:t>SCOPE</a:t>
            </a:r>
            <a:endParaRPr lang="en-IN" sz="3600" dirty="0">
              <a:solidFill>
                <a:srgbClr val="D66458"/>
              </a:solidFill>
              <a:latin typeface="Script MT Bold" panose="03040602040607080904" pitchFamily="66" charset="0"/>
            </a:endParaRPr>
          </a:p>
        </p:txBody>
      </p:sp>
      <p:pic>
        <p:nvPicPr>
          <p:cNvPr id="44" name="Picture 43">
            <a:extLst>
              <a:ext uri="{FF2B5EF4-FFF2-40B4-BE49-F238E27FC236}">
                <a16:creationId xmlns:a16="http://schemas.microsoft.com/office/drawing/2014/main" id="{18290C7B-E6BF-200B-9356-8696D793C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41036" y="-1213713"/>
            <a:ext cx="3391543" cy="3104820"/>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45" name="TextBox 44">
            <a:extLst>
              <a:ext uri="{FF2B5EF4-FFF2-40B4-BE49-F238E27FC236}">
                <a16:creationId xmlns:a16="http://schemas.microsoft.com/office/drawing/2014/main" id="{8E7AFA9D-1CF4-EAF7-CA56-E4B977F45AA6}"/>
              </a:ext>
            </a:extLst>
          </p:cNvPr>
          <p:cNvSpPr txBox="1"/>
          <p:nvPr/>
        </p:nvSpPr>
        <p:spPr>
          <a:xfrm>
            <a:off x="-3849714" y="1517369"/>
            <a:ext cx="3139543" cy="2862322"/>
          </a:xfrm>
          <a:prstGeom prst="rect">
            <a:avLst/>
          </a:prstGeom>
          <a:noFill/>
        </p:spPr>
        <p:txBody>
          <a:bodyPr wrap="square" rtlCol="0">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The development of this system does not require investing money. Health care interventions are increasingly being delivered through digital technologies, offering major opportunities for delivering more health gains from scarce health care resources. </a:t>
            </a:r>
            <a:br>
              <a:rPr lang="en-US" sz="1800" dirty="0">
                <a:effectLst/>
                <a:latin typeface="Calibri" panose="020F0502020204030204" pitchFamily="34" charset="0"/>
                <a:ea typeface="Times New Roman" panose="02020603050405020304" pitchFamily="18" charset="0"/>
              </a:rPr>
            </a:br>
            <a:endParaRPr lang="en-IN" dirty="0"/>
          </a:p>
        </p:txBody>
      </p:sp>
      <p:sp>
        <p:nvSpPr>
          <p:cNvPr id="46" name="TextBox 45">
            <a:extLst>
              <a:ext uri="{FF2B5EF4-FFF2-40B4-BE49-F238E27FC236}">
                <a16:creationId xmlns:a16="http://schemas.microsoft.com/office/drawing/2014/main" id="{71A9FF59-215B-32B0-9F0F-DFBA5B4A33A0}"/>
              </a:ext>
            </a:extLst>
          </p:cNvPr>
          <p:cNvSpPr txBox="1"/>
          <p:nvPr/>
        </p:nvSpPr>
        <p:spPr>
          <a:xfrm>
            <a:off x="13973440" y="3961129"/>
            <a:ext cx="2604102" cy="1754326"/>
          </a:xfrm>
          <a:prstGeom prst="rect">
            <a:avLst/>
          </a:prstGeom>
          <a:noFill/>
        </p:spPr>
        <p:txBody>
          <a:bodyPr wrap="square">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All the sources and information can be accessed online. Within the present scope form, economy feasibility is not warranted for this system.</a:t>
            </a:r>
            <a:endParaRPr lang="en-IN" sz="1800" dirty="0">
              <a:solidFill>
                <a:schemeClr val="bg1"/>
              </a:solidFill>
              <a:effectLst/>
              <a:latin typeface="Script MT Bold" panose="03040602040607080904" pitchFamily="66" charset="0"/>
              <a:ea typeface="Calibri" panose="020F0502020204030204" pitchFamily="34" charset="0"/>
            </a:endParaRPr>
          </a:p>
        </p:txBody>
      </p:sp>
      <p:sp>
        <p:nvSpPr>
          <p:cNvPr id="47" name="TextBox 46">
            <a:extLst>
              <a:ext uri="{FF2B5EF4-FFF2-40B4-BE49-F238E27FC236}">
                <a16:creationId xmlns:a16="http://schemas.microsoft.com/office/drawing/2014/main" id="{DEE0A10F-C1CB-9873-C85C-B0D80CA913A3}"/>
              </a:ext>
            </a:extLst>
          </p:cNvPr>
          <p:cNvSpPr txBox="1"/>
          <p:nvPr/>
        </p:nvSpPr>
        <p:spPr>
          <a:xfrm>
            <a:off x="-3322233" y="744991"/>
            <a:ext cx="2612062" cy="461665"/>
          </a:xfrm>
          <a:prstGeom prst="rect">
            <a:avLst/>
          </a:prstGeom>
          <a:noFill/>
        </p:spPr>
        <p:txBody>
          <a:bodyPr wrap="none" rtlCol="0">
            <a:spAutoFit/>
          </a:bodyPr>
          <a:lstStyle/>
          <a:p>
            <a:r>
              <a:rPr lang="en-US" sz="2400" dirty="0">
                <a:solidFill>
                  <a:srgbClr val="D66458"/>
                </a:solidFill>
                <a:latin typeface="Script MT Bold" panose="03040602040607080904" pitchFamily="66" charset="0"/>
              </a:rPr>
              <a:t>Economic </a:t>
            </a:r>
            <a:r>
              <a:rPr lang="en-US" sz="2400" dirty="0" err="1">
                <a:solidFill>
                  <a:srgbClr val="D66458"/>
                </a:solidFill>
                <a:latin typeface="Script MT Bold" panose="03040602040607080904" pitchFamily="66" charset="0"/>
              </a:rPr>
              <a:t>Assesment</a:t>
            </a:r>
            <a:endParaRPr lang="en-IN" sz="2400" dirty="0">
              <a:solidFill>
                <a:srgbClr val="D66458"/>
              </a:solidFill>
              <a:latin typeface="Script MT Bold" panose="03040602040607080904" pitchFamily="66" charset="0"/>
            </a:endParaRPr>
          </a:p>
        </p:txBody>
      </p:sp>
      <p:sp>
        <p:nvSpPr>
          <p:cNvPr id="23" name="TextBox 22">
            <a:extLst>
              <a:ext uri="{FF2B5EF4-FFF2-40B4-BE49-F238E27FC236}">
                <a16:creationId xmlns:a16="http://schemas.microsoft.com/office/drawing/2014/main" id="{239CB696-AD64-B921-50C2-E41ECF0E95A0}"/>
              </a:ext>
            </a:extLst>
          </p:cNvPr>
          <p:cNvSpPr txBox="1"/>
          <p:nvPr/>
        </p:nvSpPr>
        <p:spPr>
          <a:xfrm>
            <a:off x="7909814" y="1653355"/>
            <a:ext cx="10661650" cy="400110"/>
          </a:xfrm>
          <a:prstGeom prst="rect">
            <a:avLst/>
          </a:prstGeom>
          <a:noFill/>
        </p:spPr>
        <p:txBody>
          <a:bodyPr wrap="square">
            <a:spAutoFit/>
          </a:bodyPr>
          <a:lstStyle/>
          <a:p>
            <a:pPr lvl="0" algn="l">
              <a:tabLst>
                <a:tab pos="2468880" algn="l"/>
              </a:tabLst>
            </a:pPr>
            <a:r>
              <a:rPr lang="en-US" sz="2000">
                <a:solidFill>
                  <a:schemeClr val="bg1"/>
                </a:solidFill>
                <a:latin typeface="Script MT Bold" panose="03040602040607080904" pitchFamily="66" charset="0"/>
                <a:ea typeface="Calibri" panose="020F0502020204030204" pitchFamily="34" charset="0"/>
              </a:rPr>
              <a:t>Treatment </a:t>
            </a:r>
            <a:endParaRPr lang="en-IN" sz="2000" dirty="0">
              <a:solidFill>
                <a:schemeClr val="bg1"/>
              </a:solidFill>
              <a:effectLst/>
              <a:latin typeface="Script MT Bold" panose="03040602040607080904" pitchFamily="66" charset="0"/>
              <a:ea typeface="Calibri" panose="020F0502020204030204" pitchFamily="34" charset="0"/>
            </a:endParaRPr>
          </a:p>
        </p:txBody>
      </p:sp>
    </p:spTree>
    <p:extLst>
      <p:ext uri="{BB962C8B-B14F-4D97-AF65-F5344CB8AC3E}">
        <p14:creationId xmlns:p14="http://schemas.microsoft.com/office/powerpoint/2010/main" val="28644075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404CC69-CDE7-E5B8-B04C-A85AA61EA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7256" y="136343"/>
            <a:ext cx="3391543" cy="3104820"/>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841C00A6-2018-F1B2-F4B9-F7455C4252FB}"/>
              </a:ext>
            </a:extLst>
          </p:cNvPr>
          <p:cNvSpPr/>
          <p:nvPr/>
        </p:nvSpPr>
        <p:spPr>
          <a:xfrm>
            <a:off x="-1355772" y="1991371"/>
            <a:ext cx="7178210" cy="6057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E879E2A-A41E-D359-D218-8D5F559F8FE2}"/>
              </a:ext>
            </a:extLst>
          </p:cNvPr>
          <p:cNvSpPr/>
          <p:nvPr/>
        </p:nvSpPr>
        <p:spPr>
          <a:xfrm rot="1992636">
            <a:off x="10001118" y="-430294"/>
            <a:ext cx="1810375" cy="9119061"/>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11965405" y="4715607"/>
            <a:ext cx="3198663" cy="3476283"/>
          </a:xfrm>
          <a:prstGeom prst="rect">
            <a:avLst/>
          </a:prstGeom>
        </p:spPr>
      </p:pic>
      <p:sp>
        <p:nvSpPr>
          <p:cNvPr id="8" name="Rectangle 7">
            <a:extLst>
              <a:ext uri="{FF2B5EF4-FFF2-40B4-BE49-F238E27FC236}">
                <a16:creationId xmlns:a16="http://schemas.microsoft.com/office/drawing/2014/main" id="{C2616510-B62C-AE05-1AAE-7EBEAE68305A}"/>
              </a:ext>
            </a:extLst>
          </p:cNvPr>
          <p:cNvSpPr/>
          <p:nvPr/>
        </p:nvSpPr>
        <p:spPr>
          <a:xfrm rot="1402688">
            <a:off x="10861631" y="441982"/>
            <a:ext cx="1256087" cy="8792621"/>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A0227B4-125B-8E59-F4B2-882558B8FDFF}"/>
              </a:ext>
            </a:extLst>
          </p:cNvPr>
          <p:cNvSpPr/>
          <p:nvPr/>
        </p:nvSpPr>
        <p:spPr>
          <a:xfrm rot="1992636">
            <a:off x="11673425" y="563969"/>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F7590ED-9061-3A60-2C56-897FAB363DC6}"/>
              </a:ext>
            </a:extLst>
          </p:cNvPr>
          <p:cNvSpPr txBox="1"/>
          <p:nvPr/>
        </p:nvSpPr>
        <p:spPr>
          <a:xfrm>
            <a:off x="2616122" y="15532"/>
            <a:ext cx="3826352" cy="646331"/>
          </a:xfrm>
          <a:prstGeom prst="rect">
            <a:avLst/>
          </a:prstGeom>
          <a:noFill/>
        </p:spPr>
        <p:txBody>
          <a:bodyPr wrap="square" rtlCol="0">
            <a:spAutoFit/>
          </a:bodyPr>
          <a:lstStyle/>
          <a:p>
            <a:r>
              <a:rPr lang="en-US" sz="3600" dirty="0">
                <a:solidFill>
                  <a:schemeClr val="bg1"/>
                </a:solidFill>
                <a:latin typeface="Script MT Bold" panose="03040602040607080904" pitchFamily="66" charset="0"/>
              </a:rPr>
              <a:t>About our </a:t>
            </a:r>
            <a:r>
              <a:rPr lang="en-US" sz="3600" dirty="0" err="1">
                <a:solidFill>
                  <a:schemeClr val="bg1"/>
                </a:solidFill>
                <a:latin typeface="Script MT Bold" panose="03040602040607080904" pitchFamily="66" charset="0"/>
              </a:rPr>
              <a:t>DocTech</a:t>
            </a:r>
            <a:endParaRPr lang="en-IN" sz="3600" dirty="0">
              <a:solidFill>
                <a:schemeClr val="bg1"/>
              </a:solidFill>
              <a:latin typeface="Script MT Bold" panose="03040602040607080904" pitchFamily="66" charset="0"/>
            </a:endParaRPr>
          </a:p>
        </p:txBody>
      </p:sp>
      <p:sp>
        <p:nvSpPr>
          <p:cNvPr id="12" name="TextBox 11">
            <a:extLst>
              <a:ext uri="{FF2B5EF4-FFF2-40B4-BE49-F238E27FC236}">
                <a16:creationId xmlns:a16="http://schemas.microsoft.com/office/drawing/2014/main" id="{C5E84148-0623-3D9D-8A57-A25417768ABE}"/>
              </a:ext>
            </a:extLst>
          </p:cNvPr>
          <p:cNvSpPr txBox="1"/>
          <p:nvPr/>
        </p:nvSpPr>
        <p:spPr>
          <a:xfrm flipH="1">
            <a:off x="3700518" y="553686"/>
            <a:ext cx="2533579"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 medical website</a:t>
            </a:r>
            <a:endParaRPr lang="en-IN"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70E5622F-6F89-1A19-D930-9AB18D0A0804}"/>
              </a:ext>
            </a:extLst>
          </p:cNvPr>
          <p:cNvSpPr txBox="1"/>
          <p:nvPr/>
        </p:nvSpPr>
        <p:spPr>
          <a:xfrm>
            <a:off x="-4220591" y="4807144"/>
            <a:ext cx="4128116" cy="3293209"/>
          </a:xfrm>
          <a:prstGeom prst="rect">
            <a:avLst/>
          </a:prstGeom>
          <a:noFill/>
        </p:spPr>
        <p:txBody>
          <a:bodyPr wrap="square" rtlCol="0">
            <a:spAutoFit/>
          </a:bodyPr>
          <a:lstStyle/>
          <a:p>
            <a:pPr algn="just">
              <a:tabLst>
                <a:tab pos="2468880" algn="l"/>
              </a:tabLst>
            </a:pPr>
            <a:r>
              <a:rPr lang="en-US" sz="1600" dirty="0">
                <a:solidFill>
                  <a:schemeClr val="bg1"/>
                </a:solidFill>
                <a:effectLst/>
                <a:latin typeface="Bahnschrift Condensed" panose="020B0502040204020203" pitchFamily="34" charset="0"/>
                <a:ea typeface="Times New Roman" panose="02020603050405020304" pitchFamily="18" charset="0"/>
              </a:rPr>
              <a:t>The system concentrates on the options that the user choose. The goal is to discover any early warning signs or problems that the user may be having. After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gathered enough keywords from the initial messages, it</a:t>
            </a:r>
            <a:r>
              <a:rPr lang="en-IN" sz="1600" dirty="0">
                <a:solidFill>
                  <a:schemeClr val="bg1"/>
                </a:solidFill>
                <a:latin typeface="Bahnschrift Condensed" panose="020B0502040204020203" pitchFamily="34" charset="0"/>
                <a:ea typeface="Calibri" panose="020F0502020204030204" pitchFamily="34" charset="0"/>
              </a:rPr>
              <a:t> </a:t>
            </a:r>
            <a:r>
              <a:rPr lang="en-US" sz="1600" dirty="0">
                <a:solidFill>
                  <a:schemeClr val="bg1"/>
                </a:solidFill>
                <a:effectLst/>
                <a:latin typeface="Bahnschrift Condensed" panose="020B0502040204020203" pitchFamily="34" charset="0"/>
                <a:ea typeface="Times New Roman" panose="02020603050405020304" pitchFamily="18" charset="0"/>
              </a:rPr>
              <a:t>begins asking the user questions and attempting to narrow down a few ailments that the user may be experiencing. After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narrowed down the probable conditions that the user could be suffering from, it now assigns a ranking to those disorders. When the list of possible diseases,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starts interrogating the user about how the user is feeling. Once it has gathered enough information, it determines the most likely disease that the user is suffering from. </a:t>
            </a:r>
            <a:endParaRPr lang="en-IN" sz="1600" dirty="0">
              <a:solidFill>
                <a:schemeClr val="bg1"/>
              </a:solidFill>
              <a:latin typeface="Bahnschrift Condensed" panose="020B0502040204020203" pitchFamily="34" charset="0"/>
            </a:endParaRPr>
          </a:p>
        </p:txBody>
      </p:sp>
      <p:pic>
        <p:nvPicPr>
          <p:cNvPr id="15" name="Picture 14">
            <a:extLst>
              <a:ext uri="{FF2B5EF4-FFF2-40B4-BE49-F238E27FC236}">
                <a16:creationId xmlns:a16="http://schemas.microsoft.com/office/drawing/2014/main" id="{FB66CEF4-3A13-8C2D-0709-49472C2FA3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593" y1="43515" x2="49969" y2="44283"/>
                        <a14:foregroundMark x1="49969" y1="44283" x2="46737" y2="37778"/>
                        <a14:foregroundMark x1="54413" y1="34465" x2="59789" y2="34909"/>
                        <a14:foregroundMark x1="59789" y1="34909" x2="56495" y2="28000"/>
                        <a14:foregroundMark x1="56495" y1="28000" x2="59043" y2="38182"/>
                        <a14:foregroundMark x1="59043" y1="38182" x2="58048" y2="29374"/>
                        <a14:foregroundMark x1="58048" y1="29374" x2="48757" y2="38384"/>
                        <a14:foregroundMark x1="48757" y1="38384" x2="54848" y2="23717"/>
                        <a14:foregroundMark x1="54848" y1="23717" x2="55998" y2="23354"/>
                        <a14:foregroundMark x1="50000" y1="43515" x2="49161" y2="33859"/>
                        <a14:foregroundMark x1="49161" y1="33859" x2="53418" y2="29051"/>
                        <a14:foregroundMark x1="53418" y1="29051" x2="51181" y2="19152"/>
                        <a14:foregroundMark x1="51181" y1="19152" x2="53418" y2="17778"/>
                        <a14:foregroundMark x1="52704" y1="25374" x2="52704" y2="25374"/>
                        <a14:foregroundMark x1="52983" y1="17051" x2="52983" y2="17051"/>
                        <a14:foregroundMark x1="52704" y1="25172" x2="52424" y2="17051"/>
                        <a14:foregroundMark x1="52424" y1="17051" x2="52424" y2="17051"/>
                      </a14:backgroundRemoval>
                    </a14:imgEffect>
                  </a14:imgLayer>
                </a14:imgProps>
              </a:ext>
              <a:ext uri="{28A0092B-C50C-407E-A947-70E740481C1C}">
                <a14:useLocalDpi xmlns:a14="http://schemas.microsoft.com/office/drawing/2010/main" val="0"/>
              </a:ext>
            </a:extLst>
          </a:blip>
          <a:stretch>
            <a:fillRect/>
          </a:stretch>
        </p:blipFill>
        <p:spPr>
          <a:xfrm>
            <a:off x="-372782" y="610994"/>
            <a:ext cx="6175350" cy="6804385"/>
          </a:xfrm>
          <a:prstGeom prst="rect">
            <a:avLst/>
          </a:prstGeom>
        </p:spPr>
      </p:pic>
      <p:sp>
        <p:nvSpPr>
          <p:cNvPr id="16" name="Oval 15">
            <a:extLst>
              <a:ext uri="{FF2B5EF4-FFF2-40B4-BE49-F238E27FC236}">
                <a16:creationId xmlns:a16="http://schemas.microsoft.com/office/drawing/2014/main" id="{9F59FA06-B589-963E-FAB1-7A62A5C65981}"/>
              </a:ext>
            </a:extLst>
          </p:cNvPr>
          <p:cNvSpPr/>
          <p:nvPr/>
        </p:nvSpPr>
        <p:spPr>
          <a:xfrm>
            <a:off x="118291" y="3856022"/>
            <a:ext cx="418621" cy="419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4CCB757-26F3-76E3-1533-6D65F41A5EF7}"/>
              </a:ext>
            </a:extLst>
          </p:cNvPr>
          <p:cNvSpPr/>
          <p:nvPr/>
        </p:nvSpPr>
        <p:spPr>
          <a:xfrm>
            <a:off x="198313" y="2948530"/>
            <a:ext cx="299953" cy="292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5FB7FDD-8F10-AA47-B909-63EF56E8263A}"/>
              </a:ext>
            </a:extLst>
          </p:cNvPr>
          <p:cNvSpPr/>
          <p:nvPr/>
        </p:nvSpPr>
        <p:spPr>
          <a:xfrm>
            <a:off x="236959" y="3473419"/>
            <a:ext cx="181283" cy="149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Medical with solid fill">
            <a:extLst>
              <a:ext uri="{FF2B5EF4-FFF2-40B4-BE49-F238E27FC236}">
                <a16:creationId xmlns:a16="http://schemas.microsoft.com/office/drawing/2014/main" id="{5E0BB8A9-33A6-8811-63A9-6E7353C585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118" y="15532"/>
            <a:ext cx="914400" cy="914400"/>
          </a:xfrm>
          <a:prstGeom prst="rect">
            <a:avLst/>
          </a:prstGeom>
        </p:spPr>
      </p:pic>
      <p:sp>
        <p:nvSpPr>
          <p:cNvPr id="21" name="Rectangle 20">
            <a:extLst>
              <a:ext uri="{FF2B5EF4-FFF2-40B4-BE49-F238E27FC236}">
                <a16:creationId xmlns:a16="http://schemas.microsoft.com/office/drawing/2014/main" id="{EEA2973D-EF48-8DB5-C7DB-02BD8CA34649}"/>
              </a:ext>
            </a:extLst>
          </p:cNvPr>
          <p:cNvSpPr/>
          <p:nvPr/>
        </p:nvSpPr>
        <p:spPr>
          <a:xfrm flipV="1">
            <a:off x="592940" y="-1384006"/>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DCA929E-6675-A08C-3342-5835757E915A}"/>
              </a:ext>
            </a:extLst>
          </p:cNvPr>
          <p:cNvSpPr/>
          <p:nvPr/>
        </p:nvSpPr>
        <p:spPr>
          <a:xfrm flipV="1">
            <a:off x="2596934" y="-970207"/>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A845AF6-AB99-8582-B969-79B3FE5ED9AA}"/>
              </a:ext>
            </a:extLst>
          </p:cNvPr>
          <p:cNvSpPr txBox="1"/>
          <p:nvPr/>
        </p:nvSpPr>
        <p:spPr>
          <a:xfrm>
            <a:off x="6877518" y="-997856"/>
            <a:ext cx="6756400" cy="400110"/>
          </a:xfrm>
          <a:prstGeom prst="rect">
            <a:avLst/>
          </a:prstGeom>
          <a:noFill/>
        </p:spPr>
        <p:txBody>
          <a:bodyPr wrap="square">
            <a:spAutoFit/>
          </a:bodyPr>
          <a:lstStyle/>
          <a:p>
            <a:r>
              <a:rPr lang="en-US" sz="2000" b="1" i="0" dirty="0">
                <a:solidFill>
                  <a:schemeClr val="bg1"/>
                </a:solidFill>
                <a:effectLst/>
                <a:latin typeface="Bahnschrift Condensed" panose="020B0502040204020203" pitchFamily="34" charset="0"/>
              </a:rPr>
              <a:t>Keep working on your health</a:t>
            </a:r>
            <a:r>
              <a:rPr lang="en-US" sz="2000" b="0" i="0" dirty="0">
                <a:solidFill>
                  <a:schemeClr val="bg1"/>
                </a:solidFill>
                <a:effectLst/>
                <a:latin typeface="Bahnschrift Condensed" panose="020B0502040204020203" pitchFamily="34" charset="0"/>
              </a:rPr>
              <a:t>.</a:t>
            </a:r>
            <a:endParaRPr lang="en-IN" sz="20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13D4F9CE-82DE-E06A-8D55-0F984442269C}"/>
              </a:ext>
            </a:extLst>
          </p:cNvPr>
          <p:cNvSpPr txBox="1"/>
          <p:nvPr/>
        </p:nvSpPr>
        <p:spPr>
          <a:xfrm>
            <a:off x="-2598763" y="3154706"/>
            <a:ext cx="1875519" cy="400110"/>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Mental Health</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1" name="TextBox 10">
            <a:extLst>
              <a:ext uri="{FF2B5EF4-FFF2-40B4-BE49-F238E27FC236}">
                <a16:creationId xmlns:a16="http://schemas.microsoft.com/office/drawing/2014/main" id="{D32C4BA3-FAD1-17F6-B2CF-3A6B0EA8287B}"/>
              </a:ext>
            </a:extLst>
          </p:cNvPr>
          <p:cNvSpPr txBox="1"/>
          <p:nvPr/>
        </p:nvSpPr>
        <p:spPr>
          <a:xfrm>
            <a:off x="-2835675" y="1130595"/>
            <a:ext cx="2743200" cy="1015663"/>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Customer Service/Administration with an AI Chatbot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4" name="TextBox 13">
            <a:extLst>
              <a:ext uri="{FF2B5EF4-FFF2-40B4-BE49-F238E27FC236}">
                <a16:creationId xmlns:a16="http://schemas.microsoft.com/office/drawing/2014/main" id="{C5609EBB-762B-5BB3-0593-EF8A867B9CE7}"/>
              </a:ext>
            </a:extLst>
          </p:cNvPr>
          <p:cNvSpPr txBox="1"/>
          <p:nvPr/>
        </p:nvSpPr>
        <p:spPr>
          <a:xfrm>
            <a:off x="11325327" y="-908132"/>
            <a:ext cx="2032000" cy="707886"/>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Patient Engagement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9" name="TextBox 18">
            <a:extLst>
              <a:ext uri="{FF2B5EF4-FFF2-40B4-BE49-F238E27FC236}">
                <a16:creationId xmlns:a16="http://schemas.microsoft.com/office/drawing/2014/main" id="{0A7D8D3C-71F8-8255-67F1-BEB00AA7FBF4}"/>
              </a:ext>
            </a:extLst>
          </p:cNvPr>
          <p:cNvSpPr txBox="1"/>
          <p:nvPr/>
        </p:nvSpPr>
        <p:spPr>
          <a:xfrm>
            <a:off x="14399920" y="3775293"/>
            <a:ext cx="1940434" cy="707886"/>
          </a:xfrm>
          <a:prstGeom prst="rect">
            <a:avLst/>
          </a:prstGeom>
          <a:noFill/>
        </p:spPr>
        <p:txBody>
          <a:bodyPr wrap="square" rtlCol="0">
            <a:spAutoFit/>
          </a:bodyPr>
          <a:lstStyle/>
          <a:p>
            <a:r>
              <a:rPr lang="en-US" sz="2000" dirty="0">
                <a:solidFill>
                  <a:schemeClr val="bg1"/>
                </a:solidFill>
                <a:effectLst/>
                <a:latin typeface="Script MT Bold" panose="03040602040607080904" pitchFamily="66" charset="0"/>
                <a:ea typeface="Times New Roman" panose="02020603050405020304" pitchFamily="18" charset="0"/>
              </a:rPr>
              <a:t>Claims and Billing</a:t>
            </a:r>
            <a:endParaRPr lang="en-IN" sz="2000" dirty="0">
              <a:solidFill>
                <a:schemeClr val="bg1"/>
              </a:solidFill>
              <a:latin typeface="Script MT Bold" panose="03040602040607080904" pitchFamily="66" charset="0"/>
            </a:endParaRPr>
          </a:p>
        </p:txBody>
      </p:sp>
      <p:cxnSp>
        <p:nvCxnSpPr>
          <p:cNvPr id="24" name="Straight Connector 23">
            <a:extLst>
              <a:ext uri="{FF2B5EF4-FFF2-40B4-BE49-F238E27FC236}">
                <a16:creationId xmlns:a16="http://schemas.microsoft.com/office/drawing/2014/main" id="{BE7B3E24-C5EB-2B6A-C57D-E6D5AEE9B9BF}"/>
              </a:ext>
            </a:extLst>
          </p:cNvPr>
          <p:cNvCxnSpPr>
            <a:cxnSpLocks/>
          </p:cNvCxnSpPr>
          <p:nvPr/>
        </p:nvCxnSpPr>
        <p:spPr>
          <a:xfrm>
            <a:off x="275046" y="7801582"/>
            <a:ext cx="286391" cy="889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D195A07-5FA8-D838-4F34-22B0E79D41FA}"/>
              </a:ext>
            </a:extLst>
          </p:cNvPr>
          <p:cNvCxnSpPr>
            <a:cxnSpLocks/>
          </p:cNvCxnSpPr>
          <p:nvPr/>
        </p:nvCxnSpPr>
        <p:spPr>
          <a:xfrm>
            <a:off x="-1411301" y="4062714"/>
            <a:ext cx="286391" cy="1825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87FAA3-F547-1529-DD35-E951CB81787D}"/>
              </a:ext>
            </a:extLst>
          </p:cNvPr>
          <p:cNvCxnSpPr>
            <a:cxnSpLocks/>
          </p:cNvCxnSpPr>
          <p:nvPr/>
        </p:nvCxnSpPr>
        <p:spPr>
          <a:xfrm>
            <a:off x="970071" y="2044048"/>
            <a:ext cx="264570" cy="20862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A172C12-CBBF-6863-0E27-591135758182}"/>
              </a:ext>
            </a:extLst>
          </p:cNvPr>
          <p:cNvCxnSpPr>
            <a:cxnSpLocks/>
          </p:cNvCxnSpPr>
          <p:nvPr/>
        </p:nvCxnSpPr>
        <p:spPr>
          <a:xfrm flipV="1">
            <a:off x="5140436" y="6562819"/>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1E661FA-8E9D-680D-2DB5-50F816FD5939}"/>
              </a:ext>
            </a:extLst>
          </p:cNvPr>
          <p:cNvCxnSpPr>
            <a:cxnSpLocks/>
          </p:cNvCxnSpPr>
          <p:nvPr/>
        </p:nvCxnSpPr>
        <p:spPr>
          <a:xfrm flipV="1">
            <a:off x="404473" y="7741635"/>
            <a:ext cx="105659" cy="2087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0EBFFE-3F3A-7202-420D-9AD929737DC8}"/>
              </a:ext>
            </a:extLst>
          </p:cNvPr>
          <p:cNvCxnSpPr>
            <a:cxnSpLocks/>
          </p:cNvCxnSpPr>
          <p:nvPr/>
        </p:nvCxnSpPr>
        <p:spPr>
          <a:xfrm flipV="1">
            <a:off x="-1361292" y="4013187"/>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05161DD-0E3B-3014-F4D1-F7B0804B5005}"/>
              </a:ext>
            </a:extLst>
          </p:cNvPr>
          <p:cNvCxnSpPr>
            <a:cxnSpLocks/>
          </p:cNvCxnSpPr>
          <p:nvPr/>
        </p:nvCxnSpPr>
        <p:spPr>
          <a:xfrm flipV="1">
            <a:off x="944253" y="2020577"/>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CB159E8-50F6-96B6-DC43-3F8B164F5447}"/>
              </a:ext>
            </a:extLst>
          </p:cNvPr>
          <p:cNvCxnSpPr>
            <a:cxnSpLocks/>
          </p:cNvCxnSpPr>
          <p:nvPr/>
        </p:nvCxnSpPr>
        <p:spPr>
          <a:xfrm>
            <a:off x="5108574" y="6598373"/>
            <a:ext cx="286391" cy="8890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C3D3EDF-BD63-F1DD-52E8-77B44649A511}"/>
              </a:ext>
            </a:extLst>
          </p:cNvPr>
          <p:cNvSpPr txBox="1"/>
          <p:nvPr/>
        </p:nvSpPr>
        <p:spPr>
          <a:xfrm>
            <a:off x="13525804" y="-517931"/>
            <a:ext cx="2719468" cy="646331"/>
          </a:xfrm>
          <a:prstGeom prst="rect">
            <a:avLst/>
          </a:prstGeom>
          <a:noFill/>
        </p:spPr>
        <p:txBody>
          <a:bodyPr wrap="square" rtlCol="0">
            <a:spAutoFit/>
          </a:bodyPr>
          <a:lstStyle/>
          <a:p>
            <a:r>
              <a:rPr lang="en-US" sz="3600" dirty="0">
                <a:solidFill>
                  <a:srgbClr val="D66458"/>
                </a:solidFill>
                <a:latin typeface="Script MT Bold" panose="03040602040607080904" pitchFamily="66" charset="0"/>
              </a:rPr>
              <a:t>SERVICES</a:t>
            </a:r>
            <a:endParaRPr lang="en-IN" sz="3600" dirty="0">
              <a:solidFill>
                <a:srgbClr val="D66458"/>
              </a:solidFill>
              <a:latin typeface="Script MT Bold" panose="03040602040607080904" pitchFamily="66" charset="0"/>
            </a:endParaRPr>
          </a:p>
        </p:txBody>
      </p:sp>
      <p:sp>
        <p:nvSpPr>
          <p:cNvPr id="33" name="TextBox 32">
            <a:extLst>
              <a:ext uri="{FF2B5EF4-FFF2-40B4-BE49-F238E27FC236}">
                <a16:creationId xmlns:a16="http://schemas.microsoft.com/office/drawing/2014/main" id="{2C5038B9-76A7-2497-4318-3399A51D5FEA}"/>
              </a:ext>
            </a:extLst>
          </p:cNvPr>
          <p:cNvSpPr txBox="1"/>
          <p:nvPr/>
        </p:nvSpPr>
        <p:spPr>
          <a:xfrm>
            <a:off x="5424622" y="1467490"/>
            <a:ext cx="3139543" cy="2862322"/>
          </a:xfrm>
          <a:prstGeom prst="rect">
            <a:avLst/>
          </a:prstGeom>
          <a:noFill/>
        </p:spPr>
        <p:txBody>
          <a:bodyPr wrap="square" rtlCol="0">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The development of this system does not require investing money. Health care interventions are increasingly being delivered through digital technologies, offering major opportunities for delivering more health gains from scarce health care resources. </a:t>
            </a:r>
            <a:br>
              <a:rPr lang="en-US" sz="1800" dirty="0">
                <a:effectLst/>
                <a:latin typeface="Calibri" panose="020F0502020204030204" pitchFamily="34" charset="0"/>
                <a:ea typeface="Times New Roman" panose="02020603050405020304" pitchFamily="18" charset="0"/>
              </a:rPr>
            </a:br>
            <a:endParaRPr lang="en-IN" dirty="0"/>
          </a:p>
        </p:txBody>
      </p:sp>
      <p:sp>
        <p:nvSpPr>
          <p:cNvPr id="36" name="TextBox 35">
            <a:extLst>
              <a:ext uri="{FF2B5EF4-FFF2-40B4-BE49-F238E27FC236}">
                <a16:creationId xmlns:a16="http://schemas.microsoft.com/office/drawing/2014/main" id="{970E818D-619B-0B36-EE9A-9DA346D3D550}"/>
              </a:ext>
            </a:extLst>
          </p:cNvPr>
          <p:cNvSpPr txBox="1"/>
          <p:nvPr/>
        </p:nvSpPr>
        <p:spPr>
          <a:xfrm>
            <a:off x="5918051" y="4676703"/>
            <a:ext cx="2604102" cy="1754326"/>
          </a:xfrm>
          <a:prstGeom prst="rect">
            <a:avLst/>
          </a:prstGeom>
          <a:noFill/>
        </p:spPr>
        <p:txBody>
          <a:bodyPr wrap="square">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All the sources and information can be accessed online. Within the present scope form, economy feasibility is not warranted for this system.</a:t>
            </a:r>
            <a:endParaRPr lang="en-IN" sz="1800" dirty="0">
              <a:solidFill>
                <a:schemeClr val="bg1"/>
              </a:solidFill>
              <a:effectLst/>
              <a:latin typeface="Script MT Bold" panose="03040602040607080904" pitchFamily="66" charset="0"/>
              <a:ea typeface="Calibri" panose="020F0502020204030204" pitchFamily="34" charset="0"/>
            </a:endParaRPr>
          </a:p>
        </p:txBody>
      </p:sp>
      <p:sp>
        <p:nvSpPr>
          <p:cNvPr id="37" name="TextBox 36">
            <a:extLst>
              <a:ext uri="{FF2B5EF4-FFF2-40B4-BE49-F238E27FC236}">
                <a16:creationId xmlns:a16="http://schemas.microsoft.com/office/drawing/2014/main" id="{37F9E0D1-3889-A5B7-5647-CD5509896C63}"/>
              </a:ext>
            </a:extLst>
          </p:cNvPr>
          <p:cNvSpPr txBox="1"/>
          <p:nvPr/>
        </p:nvSpPr>
        <p:spPr>
          <a:xfrm>
            <a:off x="5077864" y="968766"/>
            <a:ext cx="2612062" cy="461665"/>
          </a:xfrm>
          <a:prstGeom prst="rect">
            <a:avLst/>
          </a:prstGeom>
          <a:noFill/>
        </p:spPr>
        <p:txBody>
          <a:bodyPr wrap="none" rtlCol="0">
            <a:spAutoFit/>
          </a:bodyPr>
          <a:lstStyle/>
          <a:p>
            <a:r>
              <a:rPr lang="en-US" sz="2400" dirty="0">
                <a:solidFill>
                  <a:srgbClr val="D66458"/>
                </a:solidFill>
                <a:latin typeface="Script MT Bold" panose="03040602040607080904" pitchFamily="66" charset="0"/>
              </a:rPr>
              <a:t>Economic </a:t>
            </a:r>
            <a:r>
              <a:rPr lang="en-US" sz="2400" dirty="0" err="1">
                <a:solidFill>
                  <a:srgbClr val="D66458"/>
                </a:solidFill>
                <a:latin typeface="Script MT Bold" panose="03040602040607080904" pitchFamily="66" charset="0"/>
              </a:rPr>
              <a:t>Assesment</a:t>
            </a:r>
            <a:endParaRPr lang="en-IN" sz="2400" dirty="0">
              <a:solidFill>
                <a:srgbClr val="D66458"/>
              </a:solidFill>
              <a:latin typeface="Script MT Bold" panose="03040602040607080904" pitchFamily="66" charset="0"/>
            </a:endParaRPr>
          </a:p>
        </p:txBody>
      </p:sp>
      <p:pic>
        <p:nvPicPr>
          <p:cNvPr id="23" name="Picture 22">
            <a:extLst>
              <a:ext uri="{FF2B5EF4-FFF2-40B4-BE49-F238E27FC236}">
                <a16:creationId xmlns:a16="http://schemas.microsoft.com/office/drawing/2014/main" id="{27499D87-A189-918F-571A-0DFA7B2F5F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7796" y="-5259796"/>
            <a:ext cx="8963381" cy="4896149"/>
          </a:xfrm>
          <a:prstGeom prst="rect">
            <a:avLst/>
          </a:prstGeom>
        </p:spPr>
      </p:pic>
    </p:spTree>
    <p:extLst>
      <p:ext uri="{BB962C8B-B14F-4D97-AF65-F5344CB8AC3E}">
        <p14:creationId xmlns:p14="http://schemas.microsoft.com/office/powerpoint/2010/main" val="37742838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404CC69-CDE7-E5B8-B04C-A85AA61EA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79" y="7754032"/>
            <a:ext cx="3391543" cy="3104820"/>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841C00A6-2018-F1B2-F4B9-F7455C4252FB}"/>
              </a:ext>
            </a:extLst>
          </p:cNvPr>
          <p:cNvSpPr/>
          <p:nvPr/>
        </p:nvSpPr>
        <p:spPr>
          <a:xfrm>
            <a:off x="12623070" y="1313782"/>
            <a:ext cx="7395381" cy="54650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7E879E2A-A41E-D359-D218-8D5F559F8FE2}"/>
              </a:ext>
            </a:extLst>
          </p:cNvPr>
          <p:cNvSpPr/>
          <p:nvPr/>
        </p:nvSpPr>
        <p:spPr>
          <a:xfrm rot="1992636">
            <a:off x="-668229" y="-3431250"/>
            <a:ext cx="1810375" cy="9119061"/>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11965405" y="4715607"/>
            <a:ext cx="3198663" cy="3476283"/>
          </a:xfrm>
          <a:prstGeom prst="rect">
            <a:avLst/>
          </a:prstGeom>
        </p:spPr>
      </p:pic>
      <p:sp>
        <p:nvSpPr>
          <p:cNvPr id="8" name="Rectangle 7">
            <a:extLst>
              <a:ext uri="{FF2B5EF4-FFF2-40B4-BE49-F238E27FC236}">
                <a16:creationId xmlns:a16="http://schemas.microsoft.com/office/drawing/2014/main" id="{C2616510-B62C-AE05-1AAE-7EBEAE68305A}"/>
              </a:ext>
            </a:extLst>
          </p:cNvPr>
          <p:cNvSpPr/>
          <p:nvPr/>
        </p:nvSpPr>
        <p:spPr>
          <a:xfrm rot="1402688">
            <a:off x="-35104" y="-2098056"/>
            <a:ext cx="1256087" cy="8792621"/>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A0227B4-125B-8E59-F4B2-882558B8FDFF}"/>
              </a:ext>
            </a:extLst>
          </p:cNvPr>
          <p:cNvSpPr/>
          <p:nvPr/>
        </p:nvSpPr>
        <p:spPr>
          <a:xfrm rot="1992636">
            <a:off x="486724" y="-1792746"/>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F7590ED-9061-3A60-2C56-897FAB363DC6}"/>
              </a:ext>
            </a:extLst>
          </p:cNvPr>
          <p:cNvSpPr txBox="1"/>
          <p:nvPr/>
        </p:nvSpPr>
        <p:spPr>
          <a:xfrm>
            <a:off x="2475976" y="117838"/>
            <a:ext cx="3826352" cy="646331"/>
          </a:xfrm>
          <a:prstGeom prst="rect">
            <a:avLst/>
          </a:prstGeom>
          <a:noFill/>
        </p:spPr>
        <p:txBody>
          <a:bodyPr wrap="square" rtlCol="0">
            <a:spAutoFit/>
          </a:bodyPr>
          <a:lstStyle/>
          <a:p>
            <a:r>
              <a:rPr lang="en-US" sz="3600" dirty="0">
                <a:solidFill>
                  <a:schemeClr val="bg1"/>
                </a:solidFill>
                <a:latin typeface="Script MT Bold" panose="03040602040607080904" pitchFamily="66" charset="0"/>
              </a:rPr>
              <a:t>About our </a:t>
            </a:r>
            <a:r>
              <a:rPr lang="en-US" sz="3600" dirty="0" err="1">
                <a:solidFill>
                  <a:schemeClr val="bg1"/>
                </a:solidFill>
                <a:latin typeface="Script MT Bold" panose="03040602040607080904" pitchFamily="66" charset="0"/>
              </a:rPr>
              <a:t>DocTech</a:t>
            </a:r>
            <a:endParaRPr lang="en-IN" sz="3600" dirty="0">
              <a:solidFill>
                <a:schemeClr val="bg1"/>
              </a:solidFill>
              <a:latin typeface="Script MT Bold" panose="03040602040607080904" pitchFamily="66" charset="0"/>
            </a:endParaRPr>
          </a:p>
        </p:txBody>
      </p:sp>
      <p:sp>
        <p:nvSpPr>
          <p:cNvPr id="12" name="TextBox 11">
            <a:extLst>
              <a:ext uri="{FF2B5EF4-FFF2-40B4-BE49-F238E27FC236}">
                <a16:creationId xmlns:a16="http://schemas.microsoft.com/office/drawing/2014/main" id="{C5E84148-0623-3D9D-8A57-A25417768ABE}"/>
              </a:ext>
            </a:extLst>
          </p:cNvPr>
          <p:cNvSpPr txBox="1"/>
          <p:nvPr/>
        </p:nvSpPr>
        <p:spPr>
          <a:xfrm flipH="1">
            <a:off x="3700518" y="553686"/>
            <a:ext cx="2533579"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 medical website</a:t>
            </a:r>
            <a:endParaRPr lang="en-IN"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70E5622F-6F89-1A19-D930-9AB18D0A0804}"/>
              </a:ext>
            </a:extLst>
          </p:cNvPr>
          <p:cNvSpPr txBox="1"/>
          <p:nvPr/>
        </p:nvSpPr>
        <p:spPr>
          <a:xfrm>
            <a:off x="-4220591" y="4807144"/>
            <a:ext cx="4128116" cy="3293209"/>
          </a:xfrm>
          <a:prstGeom prst="rect">
            <a:avLst/>
          </a:prstGeom>
          <a:noFill/>
        </p:spPr>
        <p:txBody>
          <a:bodyPr wrap="square" rtlCol="0">
            <a:spAutoFit/>
          </a:bodyPr>
          <a:lstStyle/>
          <a:p>
            <a:pPr algn="just">
              <a:tabLst>
                <a:tab pos="2468880" algn="l"/>
              </a:tabLst>
            </a:pPr>
            <a:r>
              <a:rPr lang="en-US" sz="1600" dirty="0">
                <a:solidFill>
                  <a:schemeClr val="bg1"/>
                </a:solidFill>
                <a:effectLst/>
                <a:latin typeface="Bahnschrift Condensed" panose="020B0502040204020203" pitchFamily="34" charset="0"/>
                <a:ea typeface="Times New Roman" panose="02020603050405020304" pitchFamily="18" charset="0"/>
              </a:rPr>
              <a:t>The system concentrates on the options that the user choose. The goal is to discover any early warning signs or problems that the user may be having. After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gathered enough keywords from the initial messages, it</a:t>
            </a:r>
            <a:r>
              <a:rPr lang="en-IN" sz="1600" dirty="0">
                <a:solidFill>
                  <a:schemeClr val="bg1"/>
                </a:solidFill>
                <a:latin typeface="Bahnschrift Condensed" panose="020B0502040204020203" pitchFamily="34" charset="0"/>
                <a:ea typeface="Calibri" panose="020F0502020204030204" pitchFamily="34" charset="0"/>
              </a:rPr>
              <a:t> </a:t>
            </a:r>
            <a:r>
              <a:rPr lang="en-US" sz="1600" dirty="0">
                <a:solidFill>
                  <a:schemeClr val="bg1"/>
                </a:solidFill>
                <a:effectLst/>
                <a:latin typeface="Bahnschrift Condensed" panose="020B0502040204020203" pitchFamily="34" charset="0"/>
                <a:ea typeface="Times New Roman" panose="02020603050405020304" pitchFamily="18" charset="0"/>
              </a:rPr>
              <a:t>begins asking the user questions and attempting to narrow down a few ailments that the user may be experiencing. After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narrowed down the probable conditions that the user could be suffering from, it now assigns a ranking to those disorders. When the list of possible diseases,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starts interrogating the user about how the user is feeling. Once it has gathered enough information, it determines the most likely disease that the user is suffering from. </a:t>
            </a:r>
            <a:endParaRPr lang="en-IN" sz="1600" dirty="0">
              <a:solidFill>
                <a:schemeClr val="bg1"/>
              </a:solidFill>
              <a:latin typeface="Bahnschrift Condensed" panose="020B0502040204020203" pitchFamily="34" charset="0"/>
            </a:endParaRPr>
          </a:p>
        </p:txBody>
      </p:sp>
      <p:pic>
        <p:nvPicPr>
          <p:cNvPr id="15" name="Picture 14">
            <a:extLst>
              <a:ext uri="{FF2B5EF4-FFF2-40B4-BE49-F238E27FC236}">
                <a16:creationId xmlns:a16="http://schemas.microsoft.com/office/drawing/2014/main" id="{FB66CEF4-3A13-8C2D-0709-49472C2FA3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593" y1="43515" x2="49969" y2="44283"/>
                        <a14:foregroundMark x1="49969" y1="44283" x2="46737" y2="37778"/>
                        <a14:foregroundMark x1="54413" y1="34465" x2="59789" y2="34909"/>
                        <a14:foregroundMark x1="59789" y1="34909" x2="56495" y2="28000"/>
                        <a14:foregroundMark x1="56495" y1="28000" x2="59043" y2="38182"/>
                        <a14:foregroundMark x1="59043" y1="38182" x2="58048" y2="29374"/>
                        <a14:foregroundMark x1="58048" y1="29374" x2="48757" y2="38384"/>
                        <a14:foregroundMark x1="48757" y1="38384" x2="54848" y2="23717"/>
                        <a14:foregroundMark x1="54848" y1="23717" x2="55998" y2="23354"/>
                        <a14:foregroundMark x1="50000" y1="43515" x2="49161" y2="33859"/>
                        <a14:foregroundMark x1="49161" y1="33859" x2="53418" y2="29051"/>
                        <a14:foregroundMark x1="53418" y1="29051" x2="51181" y2="19152"/>
                        <a14:foregroundMark x1="51181" y1="19152" x2="53418" y2="17778"/>
                        <a14:foregroundMark x1="52704" y1="25374" x2="52704" y2="25374"/>
                        <a14:foregroundMark x1="52983" y1="17051" x2="52983" y2="17051"/>
                        <a14:foregroundMark x1="52704" y1="25172" x2="52424" y2="17051"/>
                        <a14:foregroundMark x1="52424" y1="17051" x2="52424" y2="17051"/>
                      </a14:backgroundRemoval>
                    </a14:imgEffect>
                  </a14:imgLayer>
                </a14:imgProps>
              </a:ext>
              <a:ext uri="{28A0092B-C50C-407E-A947-70E740481C1C}">
                <a14:useLocalDpi xmlns:a14="http://schemas.microsoft.com/office/drawing/2010/main" val="0"/>
              </a:ext>
            </a:extLst>
          </a:blip>
          <a:stretch>
            <a:fillRect/>
          </a:stretch>
        </p:blipFill>
        <p:spPr>
          <a:xfrm>
            <a:off x="9725225" y="7056578"/>
            <a:ext cx="2326531" cy="2563517"/>
          </a:xfrm>
          <a:prstGeom prst="rect">
            <a:avLst/>
          </a:prstGeom>
        </p:spPr>
      </p:pic>
      <p:sp>
        <p:nvSpPr>
          <p:cNvPr id="16" name="Oval 15">
            <a:extLst>
              <a:ext uri="{FF2B5EF4-FFF2-40B4-BE49-F238E27FC236}">
                <a16:creationId xmlns:a16="http://schemas.microsoft.com/office/drawing/2014/main" id="{9F59FA06-B589-963E-FAB1-7A62A5C65981}"/>
              </a:ext>
            </a:extLst>
          </p:cNvPr>
          <p:cNvSpPr/>
          <p:nvPr/>
        </p:nvSpPr>
        <p:spPr>
          <a:xfrm>
            <a:off x="7609785" y="215892"/>
            <a:ext cx="418621" cy="419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4CCB757-26F3-76E3-1533-6D65F41A5EF7}"/>
              </a:ext>
            </a:extLst>
          </p:cNvPr>
          <p:cNvSpPr/>
          <p:nvPr/>
        </p:nvSpPr>
        <p:spPr>
          <a:xfrm>
            <a:off x="6995748" y="279392"/>
            <a:ext cx="299953" cy="292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5FB7FDD-8F10-AA47-B909-63EF56E8263A}"/>
              </a:ext>
            </a:extLst>
          </p:cNvPr>
          <p:cNvSpPr/>
          <p:nvPr/>
        </p:nvSpPr>
        <p:spPr>
          <a:xfrm>
            <a:off x="8251630" y="394518"/>
            <a:ext cx="181283" cy="149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Medical with solid fill">
            <a:extLst>
              <a:ext uri="{FF2B5EF4-FFF2-40B4-BE49-F238E27FC236}">
                <a16:creationId xmlns:a16="http://schemas.microsoft.com/office/drawing/2014/main" id="{5E0BB8A9-33A6-8811-63A9-6E7353C585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45650" y="70817"/>
            <a:ext cx="914400" cy="914400"/>
          </a:xfrm>
          <a:prstGeom prst="rect">
            <a:avLst/>
          </a:prstGeom>
        </p:spPr>
      </p:pic>
      <p:sp>
        <p:nvSpPr>
          <p:cNvPr id="21" name="Rectangle 20">
            <a:extLst>
              <a:ext uri="{FF2B5EF4-FFF2-40B4-BE49-F238E27FC236}">
                <a16:creationId xmlns:a16="http://schemas.microsoft.com/office/drawing/2014/main" id="{EEA2973D-EF48-8DB5-C7DB-02BD8CA34649}"/>
              </a:ext>
            </a:extLst>
          </p:cNvPr>
          <p:cNvSpPr/>
          <p:nvPr/>
        </p:nvSpPr>
        <p:spPr>
          <a:xfrm>
            <a:off x="2124301" y="6653191"/>
            <a:ext cx="7236325"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DCA929E-6675-A08C-3342-5835757E915A}"/>
              </a:ext>
            </a:extLst>
          </p:cNvPr>
          <p:cNvSpPr/>
          <p:nvPr/>
        </p:nvSpPr>
        <p:spPr>
          <a:xfrm flipV="1">
            <a:off x="3841384" y="1640082"/>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A845AF6-AB99-8582-B969-79B3FE5ED9AA}"/>
              </a:ext>
            </a:extLst>
          </p:cNvPr>
          <p:cNvSpPr txBox="1"/>
          <p:nvPr/>
        </p:nvSpPr>
        <p:spPr>
          <a:xfrm>
            <a:off x="6877518" y="-997856"/>
            <a:ext cx="6756400" cy="400110"/>
          </a:xfrm>
          <a:prstGeom prst="rect">
            <a:avLst/>
          </a:prstGeom>
          <a:noFill/>
        </p:spPr>
        <p:txBody>
          <a:bodyPr wrap="square">
            <a:spAutoFit/>
          </a:bodyPr>
          <a:lstStyle/>
          <a:p>
            <a:r>
              <a:rPr lang="en-US" sz="2000" b="1" i="0" dirty="0">
                <a:solidFill>
                  <a:schemeClr val="bg1"/>
                </a:solidFill>
                <a:effectLst/>
                <a:latin typeface="Bahnschrift Condensed" panose="020B0502040204020203" pitchFamily="34" charset="0"/>
              </a:rPr>
              <a:t>Keep working on your health</a:t>
            </a:r>
            <a:r>
              <a:rPr lang="en-US" sz="2000" b="0" i="0" dirty="0">
                <a:solidFill>
                  <a:schemeClr val="bg1"/>
                </a:solidFill>
                <a:effectLst/>
                <a:latin typeface="Bahnschrift Condensed" panose="020B0502040204020203" pitchFamily="34" charset="0"/>
              </a:rPr>
              <a:t>.</a:t>
            </a:r>
            <a:endParaRPr lang="en-IN" sz="20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13D4F9CE-82DE-E06A-8D55-0F984442269C}"/>
              </a:ext>
            </a:extLst>
          </p:cNvPr>
          <p:cNvSpPr txBox="1"/>
          <p:nvPr/>
        </p:nvSpPr>
        <p:spPr>
          <a:xfrm>
            <a:off x="-2598763" y="3154706"/>
            <a:ext cx="1875519" cy="400110"/>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Mental Health</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1" name="TextBox 10">
            <a:extLst>
              <a:ext uri="{FF2B5EF4-FFF2-40B4-BE49-F238E27FC236}">
                <a16:creationId xmlns:a16="http://schemas.microsoft.com/office/drawing/2014/main" id="{D32C4BA3-FAD1-17F6-B2CF-3A6B0EA8287B}"/>
              </a:ext>
            </a:extLst>
          </p:cNvPr>
          <p:cNvSpPr txBox="1"/>
          <p:nvPr/>
        </p:nvSpPr>
        <p:spPr>
          <a:xfrm>
            <a:off x="-2835675" y="1130595"/>
            <a:ext cx="2743200" cy="1015663"/>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Customer Service/Administration with an AI Chatbot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4" name="TextBox 13">
            <a:extLst>
              <a:ext uri="{FF2B5EF4-FFF2-40B4-BE49-F238E27FC236}">
                <a16:creationId xmlns:a16="http://schemas.microsoft.com/office/drawing/2014/main" id="{C5609EBB-762B-5BB3-0593-EF8A867B9CE7}"/>
              </a:ext>
            </a:extLst>
          </p:cNvPr>
          <p:cNvSpPr txBox="1"/>
          <p:nvPr/>
        </p:nvSpPr>
        <p:spPr>
          <a:xfrm>
            <a:off x="11325327" y="-908132"/>
            <a:ext cx="2032000" cy="707886"/>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Patient Engagement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9" name="TextBox 18">
            <a:extLst>
              <a:ext uri="{FF2B5EF4-FFF2-40B4-BE49-F238E27FC236}">
                <a16:creationId xmlns:a16="http://schemas.microsoft.com/office/drawing/2014/main" id="{0A7D8D3C-71F8-8255-67F1-BEB00AA7FBF4}"/>
              </a:ext>
            </a:extLst>
          </p:cNvPr>
          <p:cNvSpPr txBox="1"/>
          <p:nvPr/>
        </p:nvSpPr>
        <p:spPr>
          <a:xfrm>
            <a:off x="14399920" y="3775293"/>
            <a:ext cx="1940434" cy="707886"/>
          </a:xfrm>
          <a:prstGeom prst="rect">
            <a:avLst/>
          </a:prstGeom>
          <a:noFill/>
        </p:spPr>
        <p:txBody>
          <a:bodyPr wrap="square" rtlCol="0">
            <a:spAutoFit/>
          </a:bodyPr>
          <a:lstStyle/>
          <a:p>
            <a:r>
              <a:rPr lang="en-US" sz="2000" dirty="0">
                <a:solidFill>
                  <a:schemeClr val="bg1"/>
                </a:solidFill>
                <a:effectLst/>
                <a:latin typeface="Script MT Bold" panose="03040602040607080904" pitchFamily="66" charset="0"/>
                <a:ea typeface="Times New Roman" panose="02020603050405020304" pitchFamily="18" charset="0"/>
              </a:rPr>
              <a:t>Claims and Billing</a:t>
            </a:r>
            <a:endParaRPr lang="en-IN" sz="2000" dirty="0">
              <a:solidFill>
                <a:schemeClr val="bg1"/>
              </a:solidFill>
              <a:latin typeface="Script MT Bold" panose="03040602040607080904" pitchFamily="66" charset="0"/>
            </a:endParaRPr>
          </a:p>
        </p:txBody>
      </p:sp>
      <p:cxnSp>
        <p:nvCxnSpPr>
          <p:cNvPr id="24" name="Straight Connector 23">
            <a:extLst>
              <a:ext uri="{FF2B5EF4-FFF2-40B4-BE49-F238E27FC236}">
                <a16:creationId xmlns:a16="http://schemas.microsoft.com/office/drawing/2014/main" id="{BE7B3E24-C5EB-2B6A-C57D-E6D5AEE9B9BF}"/>
              </a:ext>
            </a:extLst>
          </p:cNvPr>
          <p:cNvCxnSpPr>
            <a:cxnSpLocks/>
          </p:cNvCxnSpPr>
          <p:nvPr/>
        </p:nvCxnSpPr>
        <p:spPr>
          <a:xfrm>
            <a:off x="275046" y="7801582"/>
            <a:ext cx="286391" cy="889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D195A07-5FA8-D838-4F34-22B0E79D41FA}"/>
              </a:ext>
            </a:extLst>
          </p:cNvPr>
          <p:cNvCxnSpPr>
            <a:cxnSpLocks/>
          </p:cNvCxnSpPr>
          <p:nvPr/>
        </p:nvCxnSpPr>
        <p:spPr>
          <a:xfrm>
            <a:off x="-1411301" y="4062714"/>
            <a:ext cx="286391" cy="1825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87FAA3-F547-1529-DD35-E951CB81787D}"/>
              </a:ext>
            </a:extLst>
          </p:cNvPr>
          <p:cNvCxnSpPr>
            <a:cxnSpLocks/>
          </p:cNvCxnSpPr>
          <p:nvPr/>
        </p:nvCxnSpPr>
        <p:spPr>
          <a:xfrm>
            <a:off x="-3602239" y="880904"/>
            <a:ext cx="264570" cy="20862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A172C12-CBBF-6863-0E27-591135758182}"/>
              </a:ext>
            </a:extLst>
          </p:cNvPr>
          <p:cNvCxnSpPr>
            <a:cxnSpLocks/>
          </p:cNvCxnSpPr>
          <p:nvPr/>
        </p:nvCxnSpPr>
        <p:spPr>
          <a:xfrm flipV="1">
            <a:off x="4792797" y="7588973"/>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1E661FA-8E9D-680D-2DB5-50F816FD5939}"/>
              </a:ext>
            </a:extLst>
          </p:cNvPr>
          <p:cNvCxnSpPr>
            <a:cxnSpLocks/>
          </p:cNvCxnSpPr>
          <p:nvPr/>
        </p:nvCxnSpPr>
        <p:spPr>
          <a:xfrm flipV="1">
            <a:off x="404473" y="7741635"/>
            <a:ext cx="105659" cy="2087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0EBFFE-3F3A-7202-420D-9AD929737DC8}"/>
              </a:ext>
            </a:extLst>
          </p:cNvPr>
          <p:cNvCxnSpPr>
            <a:cxnSpLocks/>
          </p:cNvCxnSpPr>
          <p:nvPr/>
        </p:nvCxnSpPr>
        <p:spPr>
          <a:xfrm flipV="1">
            <a:off x="-1361292" y="4013187"/>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05161DD-0E3B-3014-F4D1-F7B0804B5005}"/>
              </a:ext>
            </a:extLst>
          </p:cNvPr>
          <p:cNvCxnSpPr>
            <a:cxnSpLocks/>
          </p:cNvCxnSpPr>
          <p:nvPr/>
        </p:nvCxnSpPr>
        <p:spPr>
          <a:xfrm flipV="1">
            <a:off x="-2156533" y="1985261"/>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CB159E8-50F6-96B6-DC43-3F8B164F5447}"/>
              </a:ext>
            </a:extLst>
          </p:cNvPr>
          <p:cNvCxnSpPr>
            <a:cxnSpLocks/>
          </p:cNvCxnSpPr>
          <p:nvPr/>
        </p:nvCxnSpPr>
        <p:spPr>
          <a:xfrm>
            <a:off x="4811815" y="7500073"/>
            <a:ext cx="286391" cy="8890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C3D3EDF-BD63-F1DD-52E8-77B44649A511}"/>
              </a:ext>
            </a:extLst>
          </p:cNvPr>
          <p:cNvSpPr txBox="1"/>
          <p:nvPr/>
        </p:nvSpPr>
        <p:spPr>
          <a:xfrm>
            <a:off x="13525804" y="-517931"/>
            <a:ext cx="2719468" cy="646331"/>
          </a:xfrm>
          <a:prstGeom prst="rect">
            <a:avLst/>
          </a:prstGeom>
          <a:noFill/>
        </p:spPr>
        <p:txBody>
          <a:bodyPr wrap="square" rtlCol="0">
            <a:spAutoFit/>
          </a:bodyPr>
          <a:lstStyle/>
          <a:p>
            <a:r>
              <a:rPr lang="en-US" sz="3600" dirty="0">
                <a:solidFill>
                  <a:srgbClr val="D66458"/>
                </a:solidFill>
                <a:latin typeface="Script MT Bold" panose="03040602040607080904" pitchFamily="66" charset="0"/>
              </a:rPr>
              <a:t>SERVICES</a:t>
            </a:r>
            <a:endParaRPr lang="en-IN" sz="3600" dirty="0">
              <a:solidFill>
                <a:srgbClr val="D66458"/>
              </a:solidFill>
              <a:latin typeface="Script MT Bold" panose="03040602040607080904" pitchFamily="66" charset="0"/>
            </a:endParaRPr>
          </a:p>
        </p:txBody>
      </p:sp>
      <p:sp>
        <p:nvSpPr>
          <p:cNvPr id="33" name="TextBox 32">
            <a:extLst>
              <a:ext uri="{FF2B5EF4-FFF2-40B4-BE49-F238E27FC236}">
                <a16:creationId xmlns:a16="http://schemas.microsoft.com/office/drawing/2014/main" id="{2C5038B9-76A7-2497-4318-3399A51D5FEA}"/>
              </a:ext>
            </a:extLst>
          </p:cNvPr>
          <p:cNvSpPr txBox="1"/>
          <p:nvPr/>
        </p:nvSpPr>
        <p:spPr>
          <a:xfrm>
            <a:off x="13315766" y="-415810"/>
            <a:ext cx="3139543" cy="2862322"/>
          </a:xfrm>
          <a:prstGeom prst="rect">
            <a:avLst/>
          </a:prstGeom>
          <a:noFill/>
        </p:spPr>
        <p:txBody>
          <a:bodyPr wrap="square" rtlCol="0">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The development of this system does not require investing money. Health care interventions are increasingly being delivered through digital technologies, offering major opportunities for delivering more health gains from scarce health care resources. </a:t>
            </a:r>
            <a:br>
              <a:rPr lang="en-US" sz="1800" dirty="0">
                <a:effectLst/>
                <a:latin typeface="Calibri" panose="020F0502020204030204" pitchFamily="34" charset="0"/>
                <a:ea typeface="Times New Roman" panose="02020603050405020304" pitchFamily="18" charset="0"/>
              </a:rPr>
            </a:br>
            <a:endParaRPr lang="en-IN" dirty="0"/>
          </a:p>
        </p:txBody>
      </p:sp>
      <p:sp>
        <p:nvSpPr>
          <p:cNvPr id="36" name="TextBox 35">
            <a:extLst>
              <a:ext uri="{FF2B5EF4-FFF2-40B4-BE49-F238E27FC236}">
                <a16:creationId xmlns:a16="http://schemas.microsoft.com/office/drawing/2014/main" id="{970E818D-619B-0B36-EE9A-9DA346D3D550}"/>
              </a:ext>
            </a:extLst>
          </p:cNvPr>
          <p:cNvSpPr txBox="1"/>
          <p:nvPr/>
        </p:nvSpPr>
        <p:spPr>
          <a:xfrm>
            <a:off x="12675860" y="1800490"/>
            <a:ext cx="2604102" cy="1754326"/>
          </a:xfrm>
          <a:prstGeom prst="rect">
            <a:avLst/>
          </a:prstGeom>
          <a:noFill/>
        </p:spPr>
        <p:txBody>
          <a:bodyPr wrap="square">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All the sources and information can be accessed online. Within the present scope form, economy feasibility is not warranted for this system.</a:t>
            </a:r>
            <a:endParaRPr lang="en-IN" sz="1800" dirty="0">
              <a:solidFill>
                <a:schemeClr val="bg1"/>
              </a:solidFill>
              <a:effectLst/>
              <a:latin typeface="Script MT Bold" panose="03040602040607080904" pitchFamily="66" charset="0"/>
              <a:ea typeface="Calibri" panose="020F0502020204030204" pitchFamily="34" charset="0"/>
            </a:endParaRPr>
          </a:p>
        </p:txBody>
      </p:sp>
      <p:sp>
        <p:nvSpPr>
          <p:cNvPr id="23" name="TextBox 22">
            <a:extLst>
              <a:ext uri="{FF2B5EF4-FFF2-40B4-BE49-F238E27FC236}">
                <a16:creationId xmlns:a16="http://schemas.microsoft.com/office/drawing/2014/main" id="{8345033A-547D-5D9F-8B56-5A19F4CC9DEF}"/>
              </a:ext>
            </a:extLst>
          </p:cNvPr>
          <p:cNvSpPr txBox="1"/>
          <p:nvPr/>
        </p:nvSpPr>
        <p:spPr>
          <a:xfrm flipH="1">
            <a:off x="4955010" y="1116580"/>
            <a:ext cx="3350557" cy="584775"/>
          </a:xfrm>
          <a:prstGeom prst="rect">
            <a:avLst/>
          </a:prstGeom>
          <a:noFill/>
        </p:spPr>
        <p:txBody>
          <a:bodyPr wrap="square" rtlCol="0">
            <a:spAutoFit/>
          </a:bodyPr>
          <a:lstStyle/>
          <a:p>
            <a:r>
              <a:rPr lang="en-US" sz="3200" dirty="0">
                <a:solidFill>
                  <a:schemeClr val="bg1"/>
                </a:solidFill>
                <a:latin typeface="Script MT Bold" panose="03040602040607080904" pitchFamily="66" charset="0"/>
              </a:rPr>
              <a:t>Homepage</a:t>
            </a:r>
            <a:endParaRPr lang="en-IN" sz="3200" dirty="0">
              <a:solidFill>
                <a:schemeClr val="bg1"/>
              </a:solidFill>
              <a:latin typeface="Script MT Bold" panose="03040602040607080904" pitchFamily="66" charset="0"/>
            </a:endParaRPr>
          </a:p>
        </p:txBody>
      </p:sp>
      <p:pic>
        <p:nvPicPr>
          <p:cNvPr id="30" name="Picture 29">
            <a:extLst>
              <a:ext uri="{FF2B5EF4-FFF2-40B4-BE49-F238E27FC236}">
                <a16:creationId xmlns:a16="http://schemas.microsoft.com/office/drawing/2014/main" id="{9AD208CA-2452-EBCA-BA6B-BA6ADA6C126E}"/>
              </a:ext>
            </a:extLst>
          </p:cNvPr>
          <p:cNvPicPr>
            <a:picLocks noChangeAspect="1"/>
          </p:cNvPicPr>
          <p:nvPr/>
        </p:nvPicPr>
        <p:blipFill rotWithShape="1">
          <a:blip r:embed="rId9">
            <a:extLst>
              <a:ext uri="{28A0092B-C50C-407E-A947-70E740481C1C}">
                <a14:useLocalDpi xmlns:a14="http://schemas.microsoft.com/office/drawing/2010/main" val="0"/>
              </a:ext>
            </a:extLst>
          </a:blip>
          <a:srcRect t="24122" b="38097"/>
          <a:stretch/>
        </p:blipFill>
        <p:spPr>
          <a:xfrm>
            <a:off x="-4716830" y="-2058429"/>
            <a:ext cx="3857625" cy="2591052"/>
          </a:xfrm>
          <a:prstGeom prst="rect">
            <a:avLst/>
          </a:prstGeom>
        </p:spPr>
      </p:pic>
      <p:sp>
        <p:nvSpPr>
          <p:cNvPr id="35" name="TextBox 34">
            <a:extLst>
              <a:ext uri="{FF2B5EF4-FFF2-40B4-BE49-F238E27FC236}">
                <a16:creationId xmlns:a16="http://schemas.microsoft.com/office/drawing/2014/main" id="{998C24F8-0295-E260-6F01-CD817A038750}"/>
              </a:ext>
            </a:extLst>
          </p:cNvPr>
          <p:cNvSpPr txBox="1"/>
          <p:nvPr/>
        </p:nvSpPr>
        <p:spPr>
          <a:xfrm flipH="1">
            <a:off x="5015462" y="-902064"/>
            <a:ext cx="3350557" cy="584775"/>
          </a:xfrm>
          <a:prstGeom prst="rect">
            <a:avLst/>
          </a:prstGeom>
          <a:noFill/>
        </p:spPr>
        <p:txBody>
          <a:bodyPr wrap="square" rtlCol="0">
            <a:spAutoFit/>
          </a:bodyPr>
          <a:lstStyle/>
          <a:p>
            <a:r>
              <a:rPr lang="en-US" sz="3200" dirty="0" err="1">
                <a:solidFill>
                  <a:schemeClr val="bg1"/>
                </a:solidFill>
                <a:latin typeface="Script MT Bold" panose="03040602040607080904" pitchFamily="66" charset="0"/>
              </a:rPr>
              <a:t>Loginpage</a:t>
            </a:r>
            <a:endParaRPr lang="en-IN" sz="3200" dirty="0">
              <a:solidFill>
                <a:schemeClr val="bg1"/>
              </a:solidFill>
              <a:latin typeface="Script MT Bold" panose="03040602040607080904" pitchFamily="66" charset="0"/>
            </a:endParaRPr>
          </a:p>
        </p:txBody>
      </p:sp>
      <p:pic>
        <p:nvPicPr>
          <p:cNvPr id="29" name="Picture 28">
            <a:extLst>
              <a:ext uri="{FF2B5EF4-FFF2-40B4-BE49-F238E27FC236}">
                <a16:creationId xmlns:a16="http://schemas.microsoft.com/office/drawing/2014/main" id="{19261688-D285-2D33-5E81-819A5BE726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4309" y="1719639"/>
            <a:ext cx="8963381" cy="4896149"/>
          </a:xfrm>
          <a:prstGeom prst="rect">
            <a:avLst/>
          </a:prstGeom>
        </p:spPr>
      </p:pic>
    </p:spTree>
    <p:extLst>
      <p:ext uri="{BB962C8B-B14F-4D97-AF65-F5344CB8AC3E}">
        <p14:creationId xmlns:p14="http://schemas.microsoft.com/office/powerpoint/2010/main" val="39192575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404CC69-CDE7-E5B8-B04C-A85AA61EA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79" y="7754032"/>
            <a:ext cx="3391543" cy="3104820"/>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841C00A6-2018-F1B2-F4B9-F7455C4252FB}"/>
              </a:ext>
            </a:extLst>
          </p:cNvPr>
          <p:cNvSpPr/>
          <p:nvPr/>
        </p:nvSpPr>
        <p:spPr>
          <a:xfrm>
            <a:off x="12623070" y="1313782"/>
            <a:ext cx="7395381" cy="54650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7E879E2A-A41E-D359-D218-8D5F559F8FE2}"/>
              </a:ext>
            </a:extLst>
          </p:cNvPr>
          <p:cNvSpPr/>
          <p:nvPr/>
        </p:nvSpPr>
        <p:spPr>
          <a:xfrm rot="1992636">
            <a:off x="-234057" y="-1955769"/>
            <a:ext cx="1810375" cy="9119061"/>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11965405" y="4715607"/>
            <a:ext cx="3198663" cy="3476283"/>
          </a:xfrm>
          <a:prstGeom prst="rect">
            <a:avLst/>
          </a:prstGeom>
        </p:spPr>
      </p:pic>
      <p:sp>
        <p:nvSpPr>
          <p:cNvPr id="8" name="Rectangle 7">
            <a:extLst>
              <a:ext uri="{FF2B5EF4-FFF2-40B4-BE49-F238E27FC236}">
                <a16:creationId xmlns:a16="http://schemas.microsoft.com/office/drawing/2014/main" id="{C2616510-B62C-AE05-1AAE-7EBEAE68305A}"/>
              </a:ext>
            </a:extLst>
          </p:cNvPr>
          <p:cNvSpPr/>
          <p:nvPr/>
        </p:nvSpPr>
        <p:spPr>
          <a:xfrm rot="1402688">
            <a:off x="933247" y="-1307969"/>
            <a:ext cx="1256087" cy="8792621"/>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A0227B4-125B-8E59-F4B2-882558B8FDFF}"/>
              </a:ext>
            </a:extLst>
          </p:cNvPr>
          <p:cNvSpPr/>
          <p:nvPr/>
        </p:nvSpPr>
        <p:spPr>
          <a:xfrm rot="1992636">
            <a:off x="-1036940" y="-3481814"/>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F7590ED-9061-3A60-2C56-897FAB363DC6}"/>
              </a:ext>
            </a:extLst>
          </p:cNvPr>
          <p:cNvSpPr txBox="1"/>
          <p:nvPr/>
        </p:nvSpPr>
        <p:spPr>
          <a:xfrm>
            <a:off x="2475976" y="117838"/>
            <a:ext cx="3826352" cy="646331"/>
          </a:xfrm>
          <a:prstGeom prst="rect">
            <a:avLst/>
          </a:prstGeom>
          <a:noFill/>
        </p:spPr>
        <p:txBody>
          <a:bodyPr wrap="square" rtlCol="0">
            <a:spAutoFit/>
          </a:bodyPr>
          <a:lstStyle/>
          <a:p>
            <a:r>
              <a:rPr lang="en-US" sz="3600" dirty="0">
                <a:solidFill>
                  <a:schemeClr val="bg1"/>
                </a:solidFill>
                <a:latin typeface="Script MT Bold" panose="03040602040607080904" pitchFamily="66" charset="0"/>
              </a:rPr>
              <a:t>About our </a:t>
            </a:r>
            <a:r>
              <a:rPr lang="en-US" sz="3600" dirty="0" err="1">
                <a:solidFill>
                  <a:schemeClr val="bg1"/>
                </a:solidFill>
                <a:latin typeface="Script MT Bold" panose="03040602040607080904" pitchFamily="66" charset="0"/>
              </a:rPr>
              <a:t>DocTech</a:t>
            </a:r>
            <a:endParaRPr lang="en-IN" sz="3600" dirty="0">
              <a:solidFill>
                <a:schemeClr val="bg1"/>
              </a:solidFill>
              <a:latin typeface="Script MT Bold" panose="03040602040607080904" pitchFamily="66" charset="0"/>
            </a:endParaRPr>
          </a:p>
        </p:txBody>
      </p:sp>
      <p:sp>
        <p:nvSpPr>
          <p:cNvPr id="12" name="TextBox 11">
            <a:extLst>
              <a:ext uri="{FF2B5EF4-FFF2-40B4-BE49-F238E27FC236}">
                <a16:creationId xmlns:a16="http://schemas.microsoft.com/office/drawing/2014/main" id="{C5E84148-0623-3D9D-8A57-A25417768ABE}"/>
              </a:ext>
            </a:extLst>
          </p:cNvPr>
          <p:cNvSpPr txBox="1"/>
          <p:nvPr/>
        </p:nvSpPr>
        <p:spPr>
          <a:xfrm flipH="1">
            <a:off x="3700518" y="553686"/>
            <a:ext cx="2533579"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 medical website</a:t>
            </a:r>
            <a:endParaRPr lang="en-IN"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70E5622F-6F89-1A19-D930-9AB18D0A0804}"/>
              </a:ext>
            </a:extLst>
          </p:cNvPr>
          <p:cNvSpPr txBox="1"/>
          <p:nvPr/>
        </p:nvSpPr>
        <p:spPr>
          <a:xfrm>
            <a:off x="-4220591" y="4807144"/>
            <a:ext cx="4128116" cy="3293209"/>
          </a:xfrm>
          <a:prstGeom prst="rect">
            <a:avLst/>
          </a:prstGeom>
          <a:noFill/>
        </p:spPr>
        <p:txBody>
          <a:bodyPr wrap="square" rtlCol="0">
            <a:spAutoFit/>
          </a:bodyPr>
          <a:lstStyle/>
          <a:p>
            <a:pPr algn="just">
              <a:tabLst>
                <a:tab pos="2468880" algn="l"/>
              </a:tabLst>
            </a:pPr>
            <a:r>
              <a:rPr lang="en-US" sz="1600" dirty="0">
                <a:solidFill>
                  <a:schemeClr val="bg1"/>
                </a:solidFill>
                <a:effectLst/>
                <a:latin typeface="Bahnschrift Condensed" panose="020B0502040204020203" pitchFamily="34" charset="0"/>
                <a:ea typeface="Times New Roman" panose="02020603050405020304" pitchFamily="18" charset="0"/>
              </a:rPr>
              <a:t>The system concentrates on the options that the user choose. The goal is to discover any early warning signs or problems that the user may be having. After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gathered enough keywords from the initial messages, it</a:t>
            </a:r>
            <a:r>
              <a:rPr lang="en-IN" sz="1600" dirty="0">
                <a:solidFill>
                  <a:schemeClr val="bg1"/>
                </a:solidFill>
                <a:latin typeface="Bahnschrift Condensed" panose="020B0502040204020203" pitchFamily="34" charset="0"/>
                <a:ea typeface="Calibri" panose="020F0502020204030204" pitchFamily="34" charset="0"/>
              </a:rPr>
              <a:t> </a:t>
            </a:r>
            <a:r>
              <a:rPr lang="en-US" sz="1600" dirty="0">
                <a:solidFill>
                  <a:schemeClr val="bg1"/>
                </a:solidFill>
                <a:effectLst/>
                <a:latin typeface="Bahnschrift Condensed" panose="020B0502040204020203" pitchFamily="34" charset="0"/>
                <a:ea typeface="Times New Roman" panose="02020603050405020304" pitchFamily="18" charset="0"/>
              </a:rPr>
              <a:t>begins asking the user questions and attempting to narrow down a few ailments that the user may be experiencing. After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narrowed down the probable conditions that the user could be suffering from, it now assigns a ranking to those disorders. When the list of possible diseases,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starts interrogating the user about how the user is feeling. Once it has gathered enough information, it determines the most likely disease that the user is suffering from. </a:t>
            </a:r>
            <a:endParaRPr lang="en-IN" sz="1600" dirty="0">
              <a:solidFill>
                <a:schemeClr val="bg1"/>
              </a:solidFill>
              <a:latin typeface="Bahnschrift Condensed" panose="020B0502040204020203" pitchFamily="34" charset="0"/>
            </a:endParaRPr>
          </a:p>
        </p:txBody>
      </p:sp>
      <p:pic>
        <p:nvPicPr>
          <p:cNvPr id="15" name="Picture 14">
            <a:extLst>
              <a:ext uri="{FF2B5EF4-FFF2-40B4-BE49-F238E27FC236}">
                <a16:creationId xmlns:a16="http://schemas.microsoft.com/office/drawing/2014/main" id="{FB66CEF4-3A13-8C2D-0709-49472C2FA3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593" y1="43515" x2="49969" y2="44283"/>
                        <a14:foregroundMark x1="49969" y1="44283" x2="46737" y2="37778"/>
                        <a14:foregroundMark x1="54413" y1="34465" x2="59789" y2="34909"/>
                        <a14:foregroundMark x1="59789" y1="34909" x2="56495" y2="28000"/>
                        <a14:foregroundMark x1="56495" y1="28000" x2="59043" y2="38182"/>
                        <a14:foregroundMark x1="59043" y1="38182" x2="58048" y2="29374"/>
                        <a14:foregroundMark x1="58048" y1="29374" x2="48757" y2="38384"/>
                        <a14:foregroundMark x1="48757" y1="38384" x2="54848" y2="23717"/>
                        <a14:foregroundMark x1="54848" y1="23717" x2="55998" y2="23354"/>
                        <a14:foregroundMark x1="50000" y1="43515" x2="49161" y2="33859"/>
                        <a14:foregroundMark x1="49161" y1="33859" x2="53418" y2="29051"/>
                        <a14:foregroundMark x1="53418" y1="29051" x2="51181" y2="19152"/>
                        <a14:foregroundMark x1="51181" y1="19152" x2="53418" y2="17778"/>
                        <a14:foregroundMark x1="52704" y1="25374" x2="52704" y2="25374"/>
                        <a14:foregroundMark x1="52983" y1="17051" x2="52983" y2="17051"/>
                        <a14:foregroundMark x1="52704" y1="25172" x2="52424" y2="17051"/>
                        <a14:foregroundMark x1="52424" y1="17051" x2="52424" y2="17051"/>
                      </a14:backgroundRemoval>
                    </a14:imgEffect>
                  </a14:imgLayer>
                </a14:imgProps>
              </a:ext>
              <a:ext uri="{28A0092B-C50C-407E-A947-70E740481C1C}">
                <a14:useLocalDpi xmlns:a14="http://schemas.microsoft.com/office/drawing/2010/main" val="0"/>
              </a:ext>
            </a:extLst>
          </a:blip>
          <a:stretch>
            <a:fillRect/>
          </a:stretch>
        </p:blipFill>
        <p:spPr>
          <a:xfrm>
            <a:off x="9725225" y="7056578"/>
            <a:ext cx="2326531" cy="2563517"/>
          </a:xfrm>
          <a:prstGeom prst="rect">
            <a:avLst/>
          </a:prstGeom>
        </p:spPr>
      </p:pic>
      <p:sp>
        <p:nvSpPr>
          <p:cNvPr id="16" name="Oval 15">
            <a:extLst>
              <a:ext uri="{FF2B5EF4-FFF2-40B4-BE49-F238E27FC236}">
                <a16:creationId xmlns:a16="http://schemas.microsoft.com/office/drawing/2014/main" id="{9F59FA06-B589-963E-FAB1-7A62A5C65981}"/>
              </a:ext>
            </a:extLst>
          </p:cNvPr>
          <p:cNvSpPr/>
          <p:nvPr/>
        </p:nvSpPr>
        <p:spPr>
          <a:xfrm>
            <a:off x="11445814" y="2184661"/>
            <a:ext cx="418621" cy="419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4CCB757-26F3-76E3-1533-6D65F41A5EF7}"/>
              </a:ext>
            </a:extLst>
          </p:cNvPr>
          <p:cNvSpPr/>
          <p:nvPr/>
        </p:nvSpPr>
        <p:spPr>
          <a:xfrm>
            <a:off x="10811241" y="3582748"/>
            <a:ext cx="299953" cy="292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5FB7FDD-8F10-AA47-B909-63EF56E8263A}"/>
              </a:ext>
            </a:extLst>
          </p:cNvPr>
          <p:cNvSpPr/>
          <p:nvPr/>
        </p:nvSpPr>
        <p:spPr>
          <a:xfrm>
            <a:off x="11093011" y="1259153"/>
            <a:ext cx="181283" cy="149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Medical with solid fill">
            <a:extLst>
              <a:ext uri="{FF2B5EF4-FFF2-40B4-BE49-F238E27FC236}">
                <a16:creationId xmlns:a16="http://schemas.microsoft.com/office/drawing/2014/main" id="{5E0BB8A9-33A6-8811-63A9-6E7353C585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45650" y="70817"/>
            <a:ext cx="914400" cy="914400"/>
          </a:xfrm>
          <a:prstGeom prst="rect">
            <a:avLst/>
          </a:prstGeom>
        </p:spPr>
      </p:pic>
      <p:sp>
        <p:nvSpPr>
          <p:cNvPr id="21" name="Rectangle 20">
            <a:extLst>
              <a:ext uri="{FF2B5EF4-FFF2-40B4-BE49-F238E27FC236}">
                <a16:creationId xmlns:a16="http://schemas.microsoft.com/office/drawing/2014/main" id="{EEA2973D-EF48-8DB5-C7DB-02BD8CA34649}"/>
              </a:ext>
            </a:extLst>
          </p:cNvPr>
          <p:cNvSpPr/>
          <p:nvPr/>
        </p:nvSpPr>
        <p:spPr>
          <a:xfrm>
            <a:off x="2124301" y="6653191"/>
            <a:ext cx="7236325"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DCA929E-6675-A08C-3342-5835757E915A}"/>
              </a:ext>
            </a:extLst>
          </p:cNvPr>
          <p:cNvSpPr/>
          <p:nvPr/>
        </p:nvSpPr>
        <p:spPr>
          <a:xfrm flipV="1">
            <a:off x="3841384" y="1640082"/>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A845AF6-AB99-8582-B969-79B3FE5ED9AA}"/>
              </a:ext>
            </a:extLst>
          </p:cNvPr>
          <p:cNvSpPr txBox="1"/>
          <p:nvPr/>
        </p:nvSpPr>
        <p:spPr>
          <a:xfrm>
            <a:off x="6877518" y="-997856"/>
            <a:ext cx="6756400" cy="400110"/>
          </a:xfrm>
          <a:prstGeom prst="rect">
            <a:avLst/>
          </a:prstGeom>
          <a:noFill/>
        </p:spPr>
        <p:txBody>
          <a:bodyPr wrap="square">
            <a:spAutoFit/>
          </a:bodyPr>
          <a:lstStyle/>
          <a:p>
            <a:r>
              <a:rPr lang="en-US" sz="2000" b="1" i="0" dirty="0">
                <a:solidFill>
                  <a:schemeClr val="bg1"/>
                </a:solidFill>
                <a:effectLst/>
                <a:latin typeface="Bahnschrift Condensed" panose="020B0502040204020203" pitchFamily="34" charset="0"/>
              </a:rPr>
              <a:t>Keep working on your health</a:t>
            </a:r>
            <a:r>
              <a:rPr lang="en-US" sz="2000" b="0" i="0" dirty="0">
                <a:solidFill>
                  <a:schemeClr val="bg1"/>
                </a:solidFill>
                <a:effectLst/>
                <a:latin typeface="Bahnschrift Condensed" panose="020B0502040204020203" pitchFamily="34" charset="0"/>
              </a:rPr>
              <a:t>.</a:t>
            </a:r>
            <a:endParaRPr lang="en-IN" sz="20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13D4F9CE-82DE-E06A-8D55-0F984442269C}"/>
              </a:ext>
            </a:extLst>
          </p:cNvPr>
          <p:cNvSpPr txBox="1"/>
          <p:nvPr/>
        </p:nvSpPr>
        <p:spPr>
          <a:xfrm>
            <a:off x="-2598763" y="3154706"/>
            <a:ext cx="1875519" cy="400110"/>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Mental Health</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1" name="TextBox 10">
            <a:extLst>
              <a:ext uri="{FF2B5EF4-FFF2-40B4-BE49-F238E27FC236}">
                <a16:creationId xmlns:a16="http://schemas.microsoft.com/office/drawing/2014/main" id="{D32C4BA3-FAD1-17F6-B2CF-3A6B0EA8287B}"/>
              </a:ext>
            </a:extLst>
          </p:cNvPr>
          <p:cNvSpPr txBox="1"/>
          <p:nvPr/>
        </p:nvSpPr>
        <p:spPr>
          <a:xfrm>
            <a:off x="-2835675" y="1130595"/>
            <a:ext cx="2743200" cy="1015663"/>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Customer Service/Administration with an AI Chatbot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4" name="TextBox 13">
            <a:extLst>
              <a:ext uri="{FF2B5EF4-FFF2-40B4-BE49-F238E27FC236}">
                <a16:creationId xmlns:a16="http://schemas.microsoft.com/office/drawing/2014/main" id="{C5609EBB-762B-5BB3-0593-EF8A867B9CE7}"/>
              </a:ext>
            </a:extLst>
          </p:cNvPr>
          <p:cNvSpPr txBox="1"/>
          <p:nvPr/>
        </p:nvSpPr>
        <p:spPr>
          <a:xfrm>
            <a:off x="11325327" y="-908132"/>
            <a:ext cx="2032000" cy="707886"/>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Patient Engagement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9" name="TextBox 18">
            <a:extLst>
              <a:ext uri="{FF2B5EF4-FFF2-40B4-BE49-F238E27FC236}">
                <a16:creationId xmlns:a16="http://schemas.microsoft.com/office/drawing/2014/main" id="{0A7D8D3C-71F8-8255-67F1-BEB00AA7FBF4}"/>
              </a:ext>
            </a:extLst>
          </p:cNvPr>
          <p:cNvSpPr txBox="1"/>
          <p:nvPr/>
        </p:nvSpPr>
        <p:spPr>
          <a:xfrm>
            <a:off x="14399920" y="3775293"/>
            <a:ext cx="1940434" cy="707886"/>
          </a:xfrm>
          <a:prstGeom prst="rect">
            <a:avLst/>
          </a:prstGeom>
          <a:noFill/>
        </p:spPr>
        <p:txBody>
          <a:bodyPr wrap="square" rtlCol="0">
            <a:spAutoFit/>
          </a:bodyPr>
          <a:lstStyle/>
          <a:p>
            <a:r>
              <a:rPr lang="en-US" sz="2000" dirty="0">
                <a:solidFill>
                  <a:schemeClr val="bg1"/>
                </a:solidFill>
                <a:effectLst/>
                <a:latin typeface="Script MT Bold" panose="03040602040607080904" pitchFamily="66" charset="0"/>
                <a:ea typeface="Times New Roman" panose="02020603050405020304" pitchFamily="18" charset="0"/>
              </a:rPr>
              <a:t>Claims and Billing</a:t>
            </a:r>
            <a:endParaRPr lang="en-IN" sz="2000" dirty="0">
              <a:solidFill>
                <a:schemeClr val="bg1"/>
              </a:solidFill>
              <a:latin typeface="Script MT Bold" panose="03040602040607080904" pitchFamily="66" charset="0"/>
            </a:endParaRPr>
          </a:p>
        </p:txBody>
      </p:sp>
      <p:cxnSp>
        <p:nvCxnSpPr>
          <p:cNvPr id="24" name="Straight Connector 23">
            <a:extLst>
              <a:ext uri="{FF2B5EF4-FFF2-40B4-BE49-F238E27FC236}">
                <a16:creationId xmlns:a16="http://schemas.microsoft.com/office/drawing/2014/main" id="{BE7B3E24-C5EB-2B6A-C57D-E6D5AEE9B9BF}"/>
              </a:ext>
            </a:extLst>
          </p:cNvPr>
          <p:cNvCxnSpPr>
            <a:cxnSpLocks/>
          </p:cNvCxnSpPr>
          <p:nvPr/>
        </p:nvCxnSpPr>
        <p:spPr>
          <a:xfrm>
            <a:off x="275046" y="7801582"/>
            <a:ext cx="286391" cy="889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D195A07-5FA8-D838-4F34-22B0E79D41FA}"/>
              </a:ext>
            </a:extLst>
          </p:cNvPr>
          <p:cNvCxnSpPr>
            <a:cxnSpLocks/>
          </p:cNvCxnSpPr>
          <p:nvPr/>
        </p:nvCxnSpPr>
        <p:spPr>
          <a:xfrm>
            <a:off x="-1411301" y="4062714"/>
            <a:ext cx="286391" cy="1825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87FAA3-F547-1529-DD35-E951CB81787D}"/>
              </a:ext>
            </a:extLst>
          </p:cNvPr>
          <p:cNvCxnSpPr>
            <a:cxnSpLocks/>
          </p:cNvCxnSpPr>
          <p:nvPr/>
        </p:nvCxnSpPr>
        <p:spPr>
          <a:xfrm>
            <a:off x="-3602239" y="880904"/>
            <a:ext cx="264570" cy="20862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A172C12-CBBF-6863-0E27-591135758182}"/>
              </a:ext>
            </a:extLst>
          </p:cNvPr>
          <p:cNvCxnSpPr>
            <a:cxnSpLocks/>
          </p:cNvCxnSpPr>
          <p:nvPr/>
        </p:nvCxnSpPr>
        <p:spPr>
          <a:xfrm flipV="1">
            <a:off x="4792797" y="7588973"/>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1E661FA-8E9D-680D-2DB5-50F816FD5939}"/>
              </a:ext>
            </a:extLst>
          </p:cNvPr>
          <p:cNvCxnSpPr>
            <a:cxnSpLocks/>
          </p:cNvCxnSpPr>
          <p:nvPr/>
        </p:nvCxnSpPr>
        <p:spPr>
          <a:xfrm flipV="1">
            <a:off x="404473" y="7741635"/>
            <a:ext cx="105659" cy="2087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0EBFFE-3F3A-7202-420D-9AD929737DC8}"/>
              </a:ext>
            </a:extLst>
          </p:cNvPr>
          <p:cNvCxnSpPr>
            <a:cxnSpLocks/>
          </p:cNvCxnSpPr>
          <p:nvPr/>
        </p:nvCxnSpPr>
        <p:spPr>
          <a:xfrm flipV="1">
            <a:off x="-1361292" y="4013187"/>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05161DD-0E3B-3014-F4D1-F7B0804B5005}"/>
              </a:ext>
            </a:extLst>
          </p:cNvPr>
          <p:cNvCxnSpPr>
            <a:cxnSpLocks/>
          </p:cNvCxnSpPr>
          <p:nvPr/>
        </p:nvCxnSpPr>
        <p:spPr>
          <a:xfrm flipV="1">
            <a:off x="-2156533" y="1985261"/>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CB159E8-50F6-96B6-DC43-3F8B164F5447}"/>
              </a:ext>
            </a:extLst>
          </p:cNvPr>
          <p:cNvCxnSpPr>
            <a:cxnSpLocks/>
          </p:cNvCxnSpPr>
          <p:nvPr/>
        </p:nvCxnSpPr>
        <p:spPr>
          <a:xfrm>
            <a:off x="4811815" y="7500073"/>
            <a:ext cx="286391" cy="8890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C3D3EDF-BD63-F1DD-52E8-77B44649A511}"/>
              </a:ext>
            </a:extLst>
          </p:cNvPr>
          <p:cNvSpPr txBox="1"/>
          <p:nvPr/>
        </p:nvSpPr>
        <p:spPr>
          <a:xfrm>
            <a:off x="13525804" y="-517931"/>
            <a:ext cx="2719468" cy="646331"/>
          </a:xfrm>
          <a:prstGeom prst="rect">
            <a:avLst/>
          </a:prstGeom>
          <a:noFill/>
        </p:spPr>
        <p:txBody>
          <a:bodyPr wrap="square" rtlCol="0">
            <a:spAutoFit/>
          </a:bodyPr>
          <a:lstStyle/>
          <a:p>
            <a:r>
              <a:rPr lang="en-US" sz="3600" dirty="0">
                <a:solidFill>
                  <a:srgbClr val="D66458"/>
                </a:solidFill>
                <a:latin typeface="Script MT Bold" panose="03040602040607080904" pitchFamily="66" charset="0"/>
              </a:rPr>
              <a:t>SERVICES</a:t>
            </a:r>
            <a:endParaRPr lang="en-IN" sz="3600" dirty="0">
              <a:solidFill>
                <a:srgbClr val="D66458"/>
              </a:solidFill>
              <a:latin typeface="Script MT Bold" panose="03040602040607080904" pitchFamily="66" charset="0"/>
            </a:endParaRPr>
          </a:p>
        </p:txBody>
      </p:sp>
      <p:sp>
        <p:nvSpPr>
          <p:cNvPr id="33" name="TextBox 32">
            <a:extLst>
              <a:ext uri="{FF2B5EF4-FFF2-40B4-BE49-F238E27FC236}">
                <a16:creationId xmlns:a16="http://schemas.microsoft.com/office/drawing/2014/main" id="{2C5038B9-76A7-2497-4318-3399A51D5FEA}"/>
              </a:ext>
            </a:extLst>
          </p:cNvPr>
          <p:cNvSpPr txBox="1"/>
          <p:nvPr/>
        </p:nvSpPr>
        <p:spPr>
          <a:xfrm>
            <a:off x="13315766" y="-415810"/>
            <a:ext cx="3139543" cy="2862322"/>
          </a:xfrm>
          <a:prstGeom prst="rect">
            <a:avLst/>
          </a:prstGeom>
          <a:noFill/>
        </p:spPr>
        <p:txBody>
          <a:bodyPr wrap="square" rtlCol="0">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The development of this system does not require investing money. Health care interventions are increasingly being delivered through digital technologies, offering major opportunities for delivering more health gains from scarce health care resources. </a:t>
            </a:r>
            <a:br>
              <a:rPr lang="en-US" sz="1800" dirty="0">
                <a:effectLst/>
                <a:latin typeface="Calibri" panose="020F0502020204030204" pitchFamily="34" charset="0"/>
                <a:ea typeface="Times New Roman" panose="02020603050405020304" pitchFamily="18" charset="0"/>
              </a:rPr>
            </a:br>
            <a:endParaRPr lang="en-IN" dirty="0"/>
          </a:p>
        </p:txBody>
      </p:sp>
      <p:sp>
        <p:nvSpPr>
          <p:cNvPr id="36" name="TextBox 35">
            <a:extLst>
              <a:ext uri="{FF2B5EF4-FFF2-40B4-BE49-F238E27FC236}">
                <a16:creationId xmlns:a16="http://schemas.microsoft.com/office/drawing/2014/main" id="{970E818D-619B-0B36-EE9A-9DA346D3D550}"/>
              </a:ext>
            </a:extLst>
          </p:cNvPr>
          <p:cNvSpPr txBox="1"/>
          <p:nvPr/>
        </p:nvSpPr>
        <p:spPr>
          <a:xfrm>
            <a:off x="12675860" y="1800490"/>
            <a:ext cx="2604102" cy="1754326"/>
          </a:xfrm>
          <a:prstGeom prst="rect">
            <a:avLst/>
          </a:prstGeom>
          <a:noFill/>
        </p:spPr>
        <p:txBody>
          <a:bodyPr wrap="square">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All the sources and information can be accessed online. Within the present scope form, economy feasibility is not warranted for this system.</a:t>
            </a:r>
            <a:endParaRPr lang="en-IN" sz="1800" dirty="0">
              <a:solidFill>
                <a:schemeClr val="bg1"/>
              </a:solidFill>
              <a:effectLst/>
              <a:latin typeface="Script MT Bold" panose="03040602040607080904" pitchFamily="66" charset="0"/>
              <a:ea typeface="Calibri" panose="020F0502020204030204" pitchFamily="34" charset="0"/>
            </a:endParaRPr>
          </a:p>
        </p:txBody>
      </p:sp>
      <p:sp>
        <p:nvSpPr>
          <p:cNvPr id="23" name="TextBox 22">
            <a:extLst>
              <a:ext uri="{FF2B5EF4-FFF2-40B4-BE49-F238E27FC236}">
                <a16:creationId xmlns:a16="http://schemas.microsoft.com/office/drawing/2014/main" id="{8345033A-547D-5D9F-8B56-5A19F4CC9DEF}"/>
              </a:ext>
            </a:extLst>
          </p:cNvPr>
          <p:cNvSpPr txBox="1"/>
          <p:nvPr/>
        </p:nvSpPr>
        <p:spPr>
          <a:xfrm flipH="1">
            <a:off x="4955010" y="1116580"/>
            <a:ext cx="3350557" cy="584775"/>
          </a:xfrm>
          <a:prstGeom prst="rect">
            <a:avLst/>
          </a:prstGeom>
          <a:noFill/>
        </p:spPr>
        <p:txBody>
          <a:bodyPr wrap="square" rtlCol="0">
            <a:spAutoFit/>
          </a:bodyPr>
          <a:lstStyle/>
          <a:p>
            <a:r>
              <a:rPr lang="en-US" sz="3200" dirty="0" err="1">
                <a:solidFill>
                  <a:schemeClr val="bg1"/>
                </a:solidFill>
                <a:latin typeface="Script MT Bold" panose="03040602040607080904" pitchFamily="66" charset="0"/>
              </a:rPr>
              <a:t>Loginpage</a:t>
            </a:r>
            <a:endParaRPr lang="en-IN" sz="3200" dirty="0">
              <a:solidFill>
                <a:schemeClr val="bg1"/>
              </a:solidFill>
              <a:latin typeface="Script MT Bold" panose="03040602040607080904" pitchFamily="66" charset="0"/>
            </a:endParaRPr>
          </a:p>
        </p:txBody>
      </p:sp>
      <p:pic>
        <p:nvPicPr>
          <p:cNvPr id="27" name="Picture 26">
            <a:extLst>
              <a:ext uri="{FF2B5EF4-FFF2-40B4-BE49-F238E27FC236}">
                <a16:creationId xmlns:a16="http://schemas.microsoft.com/office/drawing/2014/main" id="{61B15A93-1BC2-E02C-731A-8D2028D149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7053" y="6944313"/>
            <a:ext cx="8245846" cy="4816736"/>
          </a:xfrm>
          <a:prstGeom prst="rect">
            <a:avLst/>
          </a:prstGeom>
        </p:spPr>
      </p:pic>
      <p:pic>
        <p:nvPicPr>
          <p:cNvPr id="25" name="Picture 24">
            <a:extLst>
              <a:ext uri="{FF2B5EF4-FFF2-40B4-BE49-F238E27FC236}">
                <a16:creationId xmlns:a16="http://schemas.microsoft.com/office/drawing/2014/main" id="{F329E9DE-E474-CDCE-9FA9-3707431BF455}"/>
              </a:ext>
            </a:extLst>
          </p:cNvPr>
          <p:cNvPicPr>
            <a:picLocks noChangeAspect="1"/>
          </p:cNvPicPr>
          <p:nvPr/>
        </p:nvPicPr>
        <p:blipFill rotWithShape="1">
          <a:blip r:embed="rId10">
            <a:extLst>
              <a:ext uri="{28A0092B-C50C-407E-A947-70E740481C1C}">
                <a14:useLocalDpi xmlns:a14="http://schemas.microsoft.com/office/drawing/2010/main" val="0"/>
              </a:ext>
            </a:extLst>
          </a:blip>
          <a:srcRect t="24122" b="38097"/>
          <a:stretch/>
        </p:blipFill>
        <p:spPr>
          <a:xfrm>
            <a:off x="2371799" y="1800490"/>
            <a:ext cx="6742046" cy="4528432"/>
          </a:xfrm>
          <a:prstGeom prst="rect">
            <a:avLst/>
          </a:prstGeom>
        </p:spPr>
      </p:pic>
      <p:sp>
        <p:nvSpPr>
          <p:cNvPr id="29" name="TextBox 28">
            <a:extLst>
              <a:ext uri="{FF2B5EF4-FFF2-40B4-BE49-F238E27FC236}">
                <a16:creationId xmlns:a16="http://schemas.microsoft.com/office/drawing/2014/main" id="{910903AF-F8A1-A227-1112-0CA555E8AE5F}"/>
              </a:ext>
            </a:extLst>
          </p:cNvPr>
          <p:cNvSpPr txBox="1"/>
          <p:nvPr/>
        </p:nvSpPr>
        <p:spPr>
          <a:xfrm flipH="1">
            <a:off x="4679930" y="-2367770"/>
            <a:ext cx="3350557" cy="584775"/>
          </a:xfrm>
          <a:prstGeom prst="rect">
            <a:avLst/>
          </a:prstGeom>
          <a:noFill/>
        </p:spPr>
        <p:txBody>
          <a:bodyPr wrap="square" rtlCol="0">
            <a:spAutoFit/>
          </a:bodyPr>
          <a:lstStyle/>
          <a:p>
            <a:r>
              <a:rPr lang="en-US" sz="3200" dirty="0">
                <a:solidFill>
                  <a:schemeClr val="bg1"/>
                </a:solidFill>
                <a:latin typeface="Script MT Bold" panose="03040602040607080904" pitchFamily="66" charset="0"/>
              </a:rPr>
              <a:t>Register page</a:t>
            </a:r>
            <a:endParaRPr lang="en-IN" sz="3200" dirty="0">
              <a:solidFill>
                <a:schemeClr val="bg1"/>
              </a:solidFill>
              <a:latin typeface="Script MT Bold" panose="03040602040607080904" pitchFamily="66" charset="0"/>
            </a:endParaRPr>
          </a:p>
        </p:txBody>
      </p:sp>
      <p:pic>
        <p:nvPicPr>
          <p:cNvPr id="37" name="Picture 36">
            <a:extLst>
              <a:ext uri="{FF2B5EF4-FFF2-40B4-BE49-F238E27FC236}">
                <a16:creationId xmlns:a16="http://schemas.microsoft.com/office/drawing/2014/main" id="{547C43CB-2300-974E-FAFF-2681256C7054}"/>
              </a:ext>
            </a:extLst>
          </p:cNvPr>
          <p:cNvPicPr>
            <a:picLocks noChangeAspect="1"/>
          </p:cNvPicPr>
          <p:nvPr/>
        </p:nvPicPr>
        <p:blipFill>
          <a:blip r:embed="rId11"/>
          <a:stretch>
            <a:fillRect/>
          </a:stretch>
        </p:blipFill>
        <p:spPr>
          <a:xfrm>
            <a:off x="10598748" y="-6775185"/>
            <a:ext cx="10022693" cy="4572396"/>
          </a:xfrm>
          <a:prstGeom prst="rect">
            <a:avLst/>
          </a:prstGeom>
        </p:spPr>
      </p:pic>
    </p:spTree>
    <p:extLst>
      <p:ext uri="{BB962C8B-B14F-4D97-AF65-F5344CB8AC3E}">
        <p14:creationId xmlns:p14="http://schemas.microsoft.com/office/powerpoint/2010/main" val="31744379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4AE9B"/>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404CC69-CDE7-E5B8-B04C-A85AA61EA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79" y="7754032"/>
            <a:ext cx="3391543" cy="3104820"/>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841C00A6-2018-F1B2-F4B9-F7455C4252FB}"/>
              </a:ext>
            </a:extLst>
          </p:cNvPr>
          <p:cNvSpPr/>
          <p:nvPr/>
        </p:nvSpPr>
        <p:spPr>
          <a:xfrm>
            <a:off x="12623070" y="1313782"/>
            <a:ext cx="7395381" cy="54650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7E879E2A-A41E-D359-D218-8D5F559F8FE2}"/>
              </a:ext>
            </a:extLst>
          </p:cNvPr>
          <p:cNvSpPr/>
          <p:nvPr/>
        </p:nvSpPr>
        <p:spPr>
          <a:xfrm rot="1992636">
            <a:off x="11202859" y="1000290"/>
            <a:ext cx="1810375" cy="9119061"/>
          </a:xfrm>
          <a:prstGeom prst="rect">
            <a:avLst/>
          </a:prstGeom>
          <a:solidFill>
            <a:schemeClr val="bg1"/>
          </a:solidFill>
          <a:ln>
            <a:noFill/>
          </a:ln>
          <a:effectLst>
            <a:outerShdw blurRad="482600" dist="38100" dir="86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3477C5E8-79C5-AA87-626C-C2933FC7E6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042358">
            <a:off x="12483740" y="5560112"/>
            <a:ext cx="3198663" cy="3476283"/>
          </a:xfrm>
          <a:prstGeom prst="rect">
            <a:avLst/>
          </a:prstGeom>
        </p:spPr>
      </p:pic>
      <p:sp>
        <p:nvSpPr>
          <p:cNvPr id="8" name="Rectangle 7">
            <a:extLst>
              <a:ext uri="{FF2B5EF4-FFF2-40B4-BE49-F238E27FC236}">
                <a16:creationId xmlns:a16="http://schemas.microsoft.com/office/drawing/2014/main" id="{C2616510-B62C-AE05-1AAE-7EBEAE68305A}"/>
              </a:ext>
            </a:extLst>
          </p:cNvPr>
          <p:cNvSpPr/>
          <p:nvPr/>
        </p:nvSpPr>
        <p:spPr>
          <a:xfrm rot="1402688">
            <a:off x="9952486" y="150266"/>
            <a:ext cx="1256087" cy="8792621"/>
          </a:xfrm>
          <a:prstGeom prst="rect">
            <a:avLst/>
          </a:prstGeom>
          <a:solidFill>
            <a:srgbClr val="D66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A0227B4-125B-8E59-F4B2-882558B8FDFF}"/>
              </a:ext>
            </a:extLst>
          </p:cNvPr>
          <p:cNvSpPr/>
          <p:nvPr/>
        </p:nvSpPr>
        <p:spPr>
          <a:xfrm rot="1992636">
            <a:off x="10250276" y="574692"/>
            <a:ext cx="1491395" cy="9482169"/>
          </a:xfrm>
          <a:prstGeom prst="rect">
            <a:avLst/>
          </a:prstGeom>
          <a:solidFill>
            <a:srgbClr val="6DB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5F7590ED-9061-3A60-2C56-897FAB363DC6}"/>
              </a:ext>
            </a:extLst>
          </p:cNvPr>
          <p:cNvSpPr txBox="1"/>
          <p:nvPr/>
        </p:nvSpPr>
        <p:spPr>
          <a:xfrm>
            <a:off x="2475976" y="117838"/>
            <a:ext cx="3826352" cy="646331"/>
          </a:xfrm>
          <a:prstGeom prst="rect">
            <a:avLst/>
          </a:prstGeom>
          <a:noFill/>
        </p:spPr>
        <p:txBody>
          <a:bodyPr wrap="square" rtlCol="0">
            <a:spAutoFit/>
          </a:bodyPr>
          <a:lstStyle/>
          <a:p>
            <a:r>
              <a:rPr lang="en-US" sz="3600" dirty="0">
                <a:solidFill>
                  <a:schemeClr val="bg1"/>
                </a:solidFill>
                <a:latin typeface="Script MT Bold" panose="03040602040607080904" pitchFamily="66" charset="0"/>
              </a:rPr>
              <a:t>About our </a:t>
            </a:r>
            <a:r>
              <a:rPr lang="en-US" sz="3600" dirty="0" err="1">
                <a:solidFill>
                  <a:schemeClr val="bg1"/>
                </a:solidFill>
                <a:latin typeface="Script MT Bold" panose="03040602040607080904" pitchFamily="66" charset="0"/>
              </a:rPr>
              <a:t>DocTech</a:t>
            </a:r>
            <a:endParaRPr lang="en-IN" sz="3600" dirty="0">
              <a:solidFill>
                <a:schemeClr val="bg1"/>
              </a:solidFill>
              <a:latin typeface="Script MT Bold" panose="03040602040607080904" pitchFamily="66" charset="0"/>
            </a:endParaRPr>
          </a:p>
        </p:txBody>
      </p:sp>
      <p:sp>
        <p:nvSpPr>
          <p:cNvPr id="12" name="TextBox 11">
            <a:extLst>
              <a:ext uri="{FF2B5EF4-FFF2-40B4-BE49-F238E27FC236}">
                <a16:creationId xmlns:a16="http://schemas.microsoft.com/office/drawing/2014/main" id="{C5E84148-0623-3D9D-8A57-A25417768ABE}"/>
              </a:ext>
            </a:extLst>
          </p:cNvPr>
          <p:cNvSpPr txBox="1"/>
          <p:nvPr/>
        </p:nvSpPr>
        <p:spPr>
          <a:xfrm flipH="1">
            <a:off x="3700518" y="553686"/>
            <a:ext cx="2533579" cy="461665"/>
          </a:xfrm>
          <a:prstGeom prst="rect">
            <a:avLst/>
          </a:prstGeom>
          <a:noFill/>
        </p:spPr>
        <p:txBody>
          <a:bodyPr wrap="square" rtlCol="0">
            <a:spAutoFit/>
          </a:bodyPr>
          <a:lstStyle/>
          <a:p>
            <a:r>
              <a:rPr lang="en-US" sz="2400" dirty="0">
                <a:solidFill>
                  <a:schemeClr val="bg1"/>
                </a:solidFill>
                <a:latin typeface="Bahnschrift Condensed" panose="020B0502040204020203" pitchFamily="34" charset="0"/>
              </a:rPr>
              <a:t>A medical website</a:t>
            </a:r>
            <a:endParaRPr lang="en-IN" sz="2400" dirty="0">
              <a:solidFill>
                <a:schemeClr val="bg1"/>
              </a:solidFill>
              <a:latin typeface="Bahnschrift Condensed" panose="020B0502040204020203" pitchFamily="34" charset="0"/>
            </a:endParaRPr>
          </a:p>
        </p:txBody>
      </p:sp>
      <p:sp>
        <p:nvSpPr>
          <p:cNvPr id="13" name="TextBox 12">
            <a:extLst>
              <a:ext uri="{FF2B5EF4-FFF2-40B4-BE49-F238E27FC236}">
                <a16:creationId xmlns:a16="http://schemas.microsoft.com/office/drawing/2014/main" id="{70E5622F-6F89-1A19-D930-9AB18D0A0804}"/>
              </a:ext>
            </a:extLst>
          </p:cNvPr>
          <p:cNvSpPr txBox="1"/>
          <p:nvPr/>
        </p:nvSpPr>
        <p:spPr>
          <a:xfrm>
            <a:off x="-4220591" y="4807144"/>
            <a:ext cx="4128116" cy="3293209"/>
          </a:xfrm>
          <a:prstGeom prst="rect">
            <a:avLst/>
          </a:prstGeom>
          <a:noFill/>
        </p:spPr>
        <p:txBody>
          <a:bodyPr wrap="square" rtlCol="0">
            <a:spAutoFit/>
          </a:bodyPr>
          <a:lstStyle/>
          <a:p>
            <a:pPr algn="just">
              <a:tabLst>
                <a:tab pos="2468880" algn="l"/>
              </a:tabLst>
            </a:pPr>
            <a:r>
              <a:rPr lang="en-US" sz="1600" dirty="0">
                <a:solidFill>
                  <a:schemeClr val="bg1"/>
                </a:solidFill>
                <a:effectLst/>
                <a:latin typeface="Bahnschrift Condensed" panose="020B0502040204020203" pitchFamily="34" charset="0"/>
                <a:ea typeface="Times New Roman" panose="02020603050405020304" pitchFamily="18" charset="0"/>
              </a:rPr>
              <a:t>The system concentrates on the options that the user choose. The goal is to discover any early warning signs or problems that the user may be having. After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gathered enough keywords from the initial messages, it</a:t>
            </a:r>
            <a:r>
              <a:rPr lang="en-IN" sz="1600" dirty="0">
                <a:solidFill>
                  <a:schemeClr val="bg1"/>
                </a:solidFill>
                <a:latin typeface="Bahnschrift Condensed" panose="020B0502040204020203" pitchFamily="34" charset="0"/>
                <a:ea typeface="Calibri" panose="020F0502020204030204" pitchFamily="34" charset="0"/>
              </a:rPr>
              <a:t> </a:t>
            </a:r>
            <a:r>
              <a:rPr lang="en-US" sz="1600" dirty="0">
                <a:solidFill>
                  <a:schemeClr val="bg1"/>
                </a:solidFill>
                <a:effectLst/>
                <a:latin typeface="Bahnschrift Condensed" panose="020B0502040204020203" pitchFamily="34" charset="0"/>
                <a:ea typeface="Times New Roman" panose="02020603050405020304" pitchFamily="18" charset="0"/>
              </a:rPr>
              <a:t>begins asking the user questions and attempting to narrow down a few ailments that the user may be experiencing. After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has narrowed down the probable conditions that the user could be suffering from, it now assigns a ranking to those disorders. When the list of possible diseases, the </a:t>
            </a:r>
            <a:r>
              <a:rPr lang="en-US" sz="1600" dirty="0" err="1">
                <a:solidFill>
                  <a:schemeClr val="bg1"/>
                </a:solidFill>
                <a:effectLst/>
                <a:latin typeface="Bahnschrift Condensed" panose="020B0502040204020203" pitchFamily="34" charset="0"/>
                <a:ea typeface="Times New Roman" panose="02020603050405020304" pitchFamily="18" charset="0"/>
              </a:rPr>
              <a:t>Doctech</a:t>
            </a:r>
            <a:r>
              <a:rPr lang="en-US" sz="1600" dirty="0">
                <a:solidFill>
                  <a:schemeClr val="bg1"/>
                </a:solidFill>
                <a:effectLst/>
                <a:latin typeface="Bahnschrift Condensed" panose="020B0502040204020203" pitchFamily="34" charset="0"/>
                <a:ea typeface="Times New Roman" panose="02020603050405020304" pitchFamily="18" charset="0"/>
              </a:rPr>
              <a:t> starts interrogating the user about how the user is feeling. Once it has gathered enough information, it determines the most likely disease that the user is suffering from. </a:t>
            </a:r>
            <a:endParaRPr lang="en-IN" sz="1600" dirty="0">
              <a:solidFill>
                <a:schemeClr val="bg1"/>
              </a:solidFill>
              <a:latin typeface="Bahnschrift Condensed" panose="020B0502040204020203" pitchFamily="34" charset="0"/>
            </a:endParaRPr>
          </a:p>
        </p:txBody>
      </p:sp>
      <p:pic>
        <p:nvPicPr>
          <p:cNvPr id="15" name="Picture 14">
            <a:extLst>
              <a:ext uri="{FF2B5EF4-FFF2-40B4-BE49-F238E27FC236}">
                <a16:creationId xmlns:a16="http://schemas.microsoft.com/office/drawing/2014/main" id="{FB66CEF4-3A13-8C2D-0709-49472C2FA3E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4593" y1="43515" x2="49969" y2="44283"/>
                        <a14:foregroundMark x1="49969" y1="44283" x2="46737" y2="37778"/>
                        <a14:foregroundMark x1="54413" y1="34465" x2="59789" y2="34909"/>
                        <a14:foregroundMark x1="59789" y1="34909" x2="56495" y2="28000"/>
                        <a14:foregroundMark x1="56495" y1="28000" x2="59043" y2="38182"/>
                        <a14:foregroundMark x1="59043" y1="38182" x2="58048" y2="29374"/>
                        <a14:foregroundMark x1="58048" y1="29374" x2="48757" y2="38384"/>
                        <a14:foregroundMark x1="48757" y1="38384" x2="54848" y2="23717"/>
                        <a14:foregroundMark x1="54848" y1="23717" x2="55998" y2="23354"/>
                        <a14:foregroundMark x1="50000" y1="43515" x2="49161" y2="33859"/>
                        <a14:foregroundMark x1="49161" y1="33859" x2="53418" y2="29051"/>
                        <a14:foregroundMark x1="53418" y1="29051" x2="51181" y2="19152"/>
                        <a14:foregroundMark x1="51181" y1="19152" x2="53418" y2="17778"/>
                        <a14:foregroundMark x1="52704" y1="25374" x2="52704" y2="25374"/>
                        <a14:foregroundMark x1="52983" y1="17051" x2="52983" y2="17051"/>
                        <a14:foregroundMark x1="52704" y1="25172" x2="52424" y2="17051"/>
                        <a14:foregroundMark x1="52424" y1="17051" x2="52424" y2="17051"/>
                      </a14:backgroundRemoval>
                    </a14:imgEffect>
                  </a14:imgLayer>
                </a14:imgProps>
              </a:ext>
              <a:ext uri="{28A0092B-C50C-407E-A947-70E740481C1C}">
                <a14:useLocalDpi xmlns:a14="http://schemas.microsoft.com/office/drawing/2010/main" val="0"/>
              </a:ext>
            </a:extLst>
          </a:blip>
          <a:stretch>
            <a:fillRect/>
          </a:stretch>
        </p:blipFill>
        <p:spPr>
          <a:xfrm>
            <a:off x="9725225" y="7056578"/>
            <a:ext cx="2326531" cy="2563517"/>
          </a:xfrm>
          <a:prstGeom prst="rect">
            <a:avLst/>
          </a:prstGeom>
        </p:spPr>
      </p:pic>
      <p:sp>
        <p:nvSpPr>
          <p:cNvPr id="16" name="Oval 15">
            <a:extLst>
              <a:ext uri="{FF2B5EF4-FFF2-40B4-BE49-F238E27FC236}">
                <a16:creationId xmlns:a16="http://schemas.microsoft.com/office/drawing/2014/main" id="{9F59FA06-B589-963E-FAB1-7A62A5C65981}"/>
              </a:ext>
            </a:extLst>
          </p:cNvPr>
          <p:cNvSpPr/>
          <p:nvPr/>
        </p:nvSpPr>
        <p:spPr>
          <a:xfrm>
            <a:off x="1380422" y="231453"/>
            <a:ext cx="418621" cy="419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4CCB757-26F3-76E3-1533-6D65F41A5EF7}"/>
              </a:ext>
            </a:extLst>
          </p:cNvPr>
          <p:cNvSpPr/>
          <p:nvPr/>
        </p:nvSpPr>
        <p:spPr>
          <a:xfrm>
            <a:off x="928904" y="294953"/>
            <a:ext cx="299953" cy="2921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E5FB7FDD-8F10-AA47-B909-63EF56E8263A}"/>
              </a:ext>
            </a:extLst>
          </p:cNvPr>
          <p:cNvSpPr/>
          <p:nvPr/>
        </p:nvSpPr>
        <p:spPr>
          <a:xfrm>
            <a:off x="530640" y="353363"/>
            <a:ext cx="181283" cy="149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Medical with solid fill">
            <a:extLst>
              <a:ext uri="{FF2B5EF4-FFF2-40B4-BE49-F238E27FC236}">
                <a16:creationId xmlns:a16="http://schemas.microsoft.com/office/drawing/2014/main" id="{5E0BB8A9-33A6-8811-63A9-6E7353C585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45650" y="70817"/>
            <a:ext cx="914400" cy="914400"/>
          </a:xfrm>
          <a:prstGeom prst="rect">
            <a:avLst/>
          </a:prstGeom>
        </p:spPr>
      </p:pic>
      <p:sp>
        <p:nvSpPr>
          <p:cNvPr id="21" name="Rectangle 20">
            <a:extLst>
              <a:ext uri="{FF2B5EF4-FFF2-40B4-BE49-F238E27FC236}">
                <a16:creationId xmlns:a16="http://schemas.microsoft.com/office/drawing/2014/main" id="{EEA2973D-EF48-8DB5-C7DB-02BD8CA34649}"/>
              </a:ext>
            </a:extLst>
          </p:cNvPr>
          <p:cNvSpPr/>
          <p:nvPr/>
        </p:nvSpPr>
        <p:spPr>
          <a:xfrm>
            <a:off x="2124301" y="6653191"/>
            <a:ext cx="7236325"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DCA929E-6675-A08C-3342-5835757E915A}"/>
              </a:ext>
            </a:extLst>
          </p:cNvPr>
          <p:cNvSpPr/>
          <p:nvPr/>
        </p:nvSpPr>
        <p:spPr>
          <a:xfrm flipV="1">
            <a:off x="3841384" y="1640082"/>
            <a:ext cx="400798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A845AF6-AB99-8582-B969-79B3FE5ED9AA}"/>
              </a:ext>
            </a:extLst>
          </p:cNvPr>
          <p:cNvSpPr txBox="1"/>
          <p:nvPr/>
        </p:nvSpPr>
        <p:spPr>
          <a:xfrm>
            <a:off x="6877518" y="-997856"/>
            <a:ext cx="6756400" cy="400110"/>
          </a:xfrm>
          <a:prstGeom prst="rect">
            <a:avLst/>
          </a:prstGeom>
          <a:noFill/>
        </p:spPr>
        <p:txBody>
          <a:bodyPr wrap="square">
            <a:spAutoFit/>
          </a:bodyPr>
          <a:lstStyle/>
          <a:p>
            <a:r>
              <a:rPr lang="en-US" sz="2000" b="1" i="0" dirty="0">
                <a:solidFill>
                  <a:schemeClr val="bg1"/>
                </a:solidFill>
                <a:effectLst/>
                <a:latin typeface="Bahnschrift Condensed" panose="020B0502040204020203" pitchFamily="34" charset="0"/>
              </a:rPr>
              <a:t>Keep working on your health</a:t>
            </a:r>
            <a:r>
              <a:rPr lang="en-US" sz="2000" b="0" i="0" dirty="0">
                <a:solidFill>
                  <a:schemeClr val="bg1"/>
                </a:solidFill>
                <a:effectLst/>
                <a:latin typeface="Bahnschrift Condensed" panose="020B0502040204020203" pitchFamily="34" charset="0"/>
              </a:rPr>
              <a:t>.</a:t>
            </a:r>
            <a:endParaRPr lang="en-IN" sz="2000" dirty="0">
              <a:solidFill>
                <a:schemeClr val="bg1"/>
              </a:solidFill>
              <a:latin typeface="Bahnschrift Condensed" panose="020B0502040204020203" pitchFamily="34" charset="0"/>
            </a:endParaRPr>
          </a:p>
        </p:txBody>
      </p:sp>
      <p:sp>
        <p:nvSpPr>
          <p:cNvPr id="10" name="TextBox 9">
            <a:extLst>
              <a:ext uri="{FF2B5EF4-FFF2-40B4-BE49-F238E27FC236}">
                <a16:creationId xmlns:a16="http://schemas.microsoft.com/office/drawing/2014/main" id="{13D4F9CE-82DE-E06A-8D55-0F984442269C}"/>
              </a:ext>
            </a:extLst>
          </p:cNvPr>
          <p:cNvSpPr txBox="1"/>
          <p:nvPr/>
        </p:nvSpPr>
        <p:spPr>
          <a:xfrm>
            <a:off x="-2598763" y="3154706"/>
            <a:ext cx="1875519" cy="400110"/>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Mental Health</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1" name="TextBox 10">
            <a:extLst>
              <a:ext uri="{FF2B5EF4-FFF2-40B4-BE49-F238E27FC236}">
                <a16:creationId xmlns:a16="http://schemas.microsoft.com/office/drawing/2014/main" id="{D32C4BA3-FAD1-17F6-B2CF-3A6B0EA8287B}"/>
              </a:ext>
            </a:extLst>
          </p:cNvPr>
          <p:cNvSpPr txBox="1"/>
          <p:nvPr/>
        </p:nvSpPr>
        <p:spPr>
          <a:xfrm>
            <a:off x="-2835675" y="1130595"/>
            <a:ext cx="2743200" cy="1015663"/>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Customer Service/Administration with an AI Chatbot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4" name="TextBox 13">
            <a:extLst>
              <a:ext uri="{FF2B5EF4-FFF2-40B4-BE49-F238E27FC236}">
                <a16:creationId xmlns:a16="http://schemas.microsoft.com/office/drawing/2014/main" id="{C5609EBB-762B-5BB3-0593-EF8A867B9CE7}"/>
              </a:ext>
            </a:extLst>
          </p:cNvPr>
          <p:cNvSpPr txBox="1"/>
          <p:nvPr/>
        </p:nvSpPr>
        <p:spPr>
          <a:xfrm>
            <a:off x="11325327" y="-908132"/>
            <a:ext cx="2032000" cy="707886"/>
          </a:xfrm>
          <a:prstGeom prst="rect">
            <a:avLst/>
          </a:prstGeom>
          <a:noFill/>
        </p:spPr>
        <p:txBody>
          <a:bodyPr wrap="square" rtlCol="0">
            <a:spAutoFit/>
          </a:bodyPr>
          <a:lstStyle/>
          <a:p>
            <a:pPr lvl="0" algn="l">
              <a:tabLst>
                <a:tab pos="2468880" algn="l"/>
              </a:tabLst>
            </a:pPr>
            <a:r>
              <a:rPr lang="en-US" sz="2000" dirty="0">
                <a:solidFill>
                  <a:schemeClr val="bg1"/>
                </a:solidFill>
                <a:effectLst/>
                <a:latin typeface="Script MT Bold" panose="03040602040607080904" pitchFamily="66" charset="0"/>
                <a:ea typeface="Times New Roman" panose="02020603050405020304" pitchFamily="18" charset="0"/>
              </a:rPr>
              <a:t>Patient Engagement</a:t>
            </a:r>
            <a:endParaRPr lang="en-IN" sz="2000" dirty="0">
              <a:solidFill>
                <a:schemeClr val="bg1"/>
              </a:solidFill>
              <a:effectLst/>
              <a:latin typeface="Script MT Bold" panose="03040602040607080904" pitchFamily="66" charset="0"/>
              <a:ea typeface="Calibri" panose="020F0502020204030204" pitchFamily="34" charset="0"/>
            </a:endParaRPr>
          </a:p>
        </p:txBody>
      </p:sp>
      <p:sp>
        <p:nvSpPr>
          <p:cNvPr id="19" name="TextBox 18">
            <a:extLst>
              <a:ext uri="{FF2B5EF4-FFF2-40B4-BE49-F238E27FC236}">
                <a16:creationId xmlns:a16="http://schemas.microsoft.com/office/drawing/2014/main" id="{0A7D8D3C-71F8-8255-67F1-BEB00AA7FBF4}"/>
              </a:ext>
            </a:extLst>
          </p:cNvPr>
          <p:cNvSpPr txBox="1"/>
          <p:nvPr/>
        </p:nvSpPr>
        <p:spPr>
          <a:xfrm>
            <a:off x="14399920" y="3775293"/>
            <a:ext cx="1940434" cy="707886"/>
          </a:xfrm>
          <a:prstGeom prst="rect">
            <a:avLst/>
          </a:prstGeom>
          <a:noFill/>
        </p:spPr>
        <p:txBody>
          <a:bodyPr wrap="square" rtlCol="0">
            <a:spAutoFit/>
          </a:bodyPr>
          <a:lstStyle/>
          <a:p>
            <a:r>
              <a:rPr lang="en-US" sz="2000" dirty="0">
                <a:solidFill>
                  <a:schemeClr val="bg1"/>
                </a:solidFill>
                <a:effectLst/>
                <a:latin typeface="Script MT Bold" panose="03040602040607080904" pitchFamily="66" charset="0"/>
                <a:ea typeface="Times New Roman" panose="02020603050405020304" pitchFamily="18" charset="0"/>
              </a:rPr>
              <a:t>Claims and Billing</a:t>
            </a:r>
            <a:endParaRPr lang="en-IN" sz="2000" dirty="0">
              <a:solidFill>
                <a:schemeClr val="bg1"/>
              </a:solidFill>
              <a:latin typeface="Script MT Bold" panose="03040602040607080904" pitchFamily="66" charset="0"/>
            </a:endParaRPr>
          </a:p>
        </p:txBody>
      </p:sp>
      <p:cxnSp>
        <p:nvCxnSpPr>
          <p:cNvPr id="24" name="Straight Connector 23">
            <a:extLst>
              <a:ext uri="{FF2B5EF4-FFF2-40B4-BE49-F238E27FC236}">
                <a16:creationId xmlns:a16="http://schemas.microsoft.com/office/drawing/2014/main" id="{BE7B3E24-C5EB-2B6A-C57D-E6D5AEE9B9BF}"/>
              </a:ext>
            </a:extLst>
          </p:cNvPr>
          <p:cNvCxnSpPr>
            <a:cxnSpLocks/>
          </p:cNvCxnSpPr>
          <p:nvPr/>
        </p:nvCxnSpPr>
        <p:spPr>
          <a:xfrm>
            <a:off x="275046" y="7801582"/>
            <a:ext cx="286391" cy="8890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D195A07-5FA8-D838-4F34-22B0E79D41FA}"/>
              </a:ext>
            </a:extLst>
          </p:cNvPr>
          <p:cNvCxnSpPr>
            <a:cxnSpLocks/>
          </p:cNvCxnSpPr>
          <p:nvPr/>
        </p:nvCxnSpPr>
        <p:spPr>
          <a:xfrm>
            <a:off x="-1411301" y="4062714"/>
            <a:ext cx="286391" cy="1825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687FAA3-F547-1529-DD35-E951CB81787D}"/>
              </a:ext>
            </a:extLst>
          </p:cNvPr>
          <p:cNvCxnSpPr>
            <a:cxnSpLocks/>
          </p:cNvCxnSpPr>
          <p:nvPr/>
        </p:nvCxnSpPr>
        <p:spPr>
          <a:xfrm>
            <a:off x="-3602239" y="880904"/>
            <a:ext cx="264570" cy="208626"/>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A172C12-CBBF-6863-0E27-591135758182}"/>
              </a:ext>
            </a:extLst>
          </p:cNvPr>
          <p:cNvCxnSpPr>
            <a:cxnSpLocks/>
          </p:cNvCxnSpPr>
          <p:nvPr/>
        </p:nvCxnSpPr>
        <p:spPr>
          <a:xfrm flipV="1">
            <a:off x="4792797" y="7588973"/>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1E661FA-8E9D-680D-2DB5-50F816FD5939}"/>
              </a:ext>
            </a:extLst>
          </p:cNvPr>
          <p:cNvCxnSpPr>
            <a:cxnSpLocks/>
          </p:cNvCxnSpPr>
          <p:nvPr/>
        </p:nvCxnSpPr>
        <p:spPr>
          <a:xfrm flipV="1">
            <a:off x="404473" y="7741635"/>
            <a:ext cx="105659" cy="2087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0EBFFE-3F3A-7202-420D-9AD929737DC8}"/>
              </a:ext>
            </a:extLst>
          </p:cNvPr>
          <p:cNvCxnSpPr>
            <a:cxnSpLocks/>
          </p:cNvCxnSpPr>
          <p:nvPr/>
        </p:nvCxnSpPr>
        <p:spPr>
          <a:xfrm flipV="1">
            <a:off x="-1361292" y="4013187"/>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05161DD-0E3B-3014-F4D1-F7B0804B5005}"/>
              </a:ext>
            </a:extLst>
          </p:cNvPr>
          <p:cNvCxnSpPr>
            <a:cxnSpLocks/>
          </p:cNvCxnSpPr>
          <p:nvPr/>
        </p:nvCxnSpPr>
        <p:spPr>
          <a:xfrm flipV="1">
            <a:off x="-2156533" y="1985261"/>
            <a:ext cx="222665" cy="232097"/>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CB159E8-50F6-96B6-DC43-3F8B164F5447}"/>
              </a:ext>
            </a:extLst>
          </p:cNvPr>
          <p:cNvCxnSpPr>
            <a:cxnSpLocks/>
          </p:cNvCxnSpPr>
          <p:nvPr/>
        </p:nvCxnSpPr>
        <p:spPr>
          <a:xfrm>
            <a:off x="4811815" y="7500073"/>
            <a:ext cx="286391" cy="8890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DC3D3EDF-BD63-F1DD-52E8-77B44649A511}"/>
              </a:ext>
            </a:extLst>
          </p:cNvPr>
          <p:cNvSpPr txBox="1"/>
          <p:nvPr/>
        </p:nvSpPr>
        <p:spPr>
          <a:xfrm>
            <a:off x="13525804" y="-517931"/>
            <a:ext cx="2719468" cy="646331"/>
          </a:xfrm>
          <a:prstGeom prst="rect">
            <a:avLst/>
          </a:prstGeom>
          <a:noFill/>
        </p:spPr>
        <p:txBody>
          <a:bodyPr wrap="square" rtlCol="0">
            <a:spAutoFit/>
          </a:bodyPr>
          <a:lstStyle/>
          <a:p>
            <a:r>
              <a:rPr lang="en-US" sz="3600" dirty="0">
                <a:solidFill>
                  <a:srgbClr val="D66458"/>
                </a:solidFill>
                <a:latin typeface="Script MT Bold" panose="03040602040607080904" pitchFamily="66" charset="0"/>
              </a:rPr>
              <a:t>SERVICES</a:t>
            </a:r>
            <a:endParaRPr lang="en-IN" sz="3600" dirty="0">
              <a:solidFill>
                <a:srgbClr val="D66458"/>
              </a:solidFill>
              <a:latin typeface="Script MT Bold" panose="03040602040607080904" pitchFamily="66" charset="0"/>
            </a:endParaRPr>
          </a:p>
        </p:txBody>
      </p:sp>
      <p:sp>
        <p:nvSpPr>
          <p:cNvPr id="33" name="TextBox 32">
            <a:extLst>
              <a:ext uri="{FF2B5EF4-FFF2-40B4-BE49-F238E27FC236}">
                <a16:creationId xmlns:a16="http://schemas.microsoft.com/office/drawing/2014/main" id="{2C5038B9-76A7-2497-4318-3399A51D5FEA}"/>
              </a:ext>
            </a:extLst>
          </p:cNvPr>
          <p:cNvSpPr txBox="1"/>
          <p:nvPr/>
        </p:nvSpPr>
        <p:spPr>
          <a:xfrm>
            <a:off x="13315766" y="-415810"/>
            <a:ext cx="3139543" cy="2862322"/>
          </a:xfrm>
          <a:prstGeom prst="rect">
            <a:avLst/>
          </a:prstGeom>
          <a:noFill/>
        </p:spPr>
        <p:txBody>
          <a:bodyPr wrap="square" rtlCol="0">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The development of this system does not require investing money. Health care interventions are increasingly being delivered through digital technologies, offering major opportunities for delivering more health gains from scarce health care resources. </a:t>
            </a:r>
            <a:br>
              <a:rPr lang="en-US" sz="1800" dirty="0">
                <a:effectLst/>
                <a:latin typeface="Calibri" panose="020F0502020204030204" pitchFamily="34" charset="0"/>
                <a:ea typeface="Times New Roman" panose="02020603050405020304" pitchFamily="18" charset="0"/>
              </a:rPr>
            </a:br>
            <a:endParaRPr lang="en-IN" dirty="0"/>
          </a:p>
        </p:txBody>
      </p:sp>
      <p:sp>
        <p:nvSpPr>
          <p:cNvPr id="36" name="TextBox 35">
            <a:extLst>
              <a:ext uri="{FF2B5EF4-FFF2-40B4-BE49-F238E27FC236}">
                <a16:creationId xmlns:a16="http://schemas.microsoft.com/office/drawing/2014/main" id="{970E818D-619B-0B36-EE9A-9DA346D3D550}"/>
              </a:ext>
            </a:extLst>
          </p:cNvPr>
          <p:cNvSpPr txBox="1"/>
          <p:nvPr/>
        </p:nvSpPr>
        <p:spPr>
          <a:xfrm>
            <a:off x="12675860" y="1800490"/>
            <a:ext cx="2604102" cy="1754326"/>
          </a:xfrm>
          <a:prstGeom prst="rect">
            <a:avLst/>
          </a:prstGeom>
          <a:noFill/>
        </p:spPr>
        <p:txBody>
          <a:bodyPr wrap="square">
            <a:spAutoFit/>
          </a:bodyPr>
          <a:lstStyle/>
          <a:p>
            <a:pPr algn="just">
              <a:tabLst>
                <a:tab pos="2468880" algn="l"/>
              </a:tabLst>
            </a:pPr>
            <a:r>
              <a:rPr lang="en-US" sz="1800" dirty="0">
                <a:solidFill>
                  <a:schemeClr val="bg1"/>
                </a:solidFill>
                <a:effectLst/>
                <a:latin typeface="Script MT Bold" panose="03040602040607080904" pitchFamily="66" charset="0"/>
                <a:ea typeface="Times New Roman" panose="02020603050405020304" pitchFamily="18" charset="0"/>
              </a:rPr>
              <a:t>All the sources and information can be accessed online. Within the present scope form, economy feasibility is not warranted for this system.</a:t>
            </a:r>
            <a:endParaRPr lang="en-IN" sz="1800" dirty="0">
              <a:solidFill>
                <a:schemeClr val="bg1"/>
              </a:solidFill>
              <a:effectLst/>
              <a:latin typeface="Script MT Bold" panose="03040602040607080904" pitchFamily="66" charset="0"/>
              <a:ea typeface="Calibri" panose="020F0502020204030204" pitchFamily="34" charset="0"/>
            </a:endParaRPr>
          </a:p>
        </p:txBody>
      </p:sp>
      <p:sp>
        <p:nvSpPr>
          <p:cNvPr id="23" name="TextBox 22">
            <a:extLst>
              <a:ext uri="{FF2B5EF4-FFF2-40B4-BE49-F238E27FC236}">
                <a16:creationId xmlns:a16="http://schemas.microsoft.com/office/drawing/2014/main" id="{8345033A-547D-5D9F-8B56-5A19F4CC9DEF}"/>
              </a:ext>
            </a:extLst>
          </p:cNvPr>
          <p:cNvSpPr txBox="1"/>
          <p:nvPr/>
        </p:nvSpPr>
        <p:spPr>
          <a:xfrm flipH="1">
            <a:off x="4955010" y="1116580"/>
            <a:ext cx="3350557" cy="584775"/>
          </a:xfrm>
          <a:prstGeom prst="rect">
            <a:avLst/>
          </a:prstGeom>
          <a:noFill/>
        </p:spPr>
        <p:txBody>
          <a:bodyPr wrap="square" rtlCol="0">
            <a:spAutoFit/>
          </a:bodyPr>
          <a:lstStyle/>
          <a:p>
            <a:r>
              <a:rPr lang="en-US" sz="3200" dirty="0">
                <a:solidFill>
                  <a:schemeClr val="bg1"/>
                </a:solidFill>
                <a:latin typeface="Script MT Bold" panose="03040602040607080904" pitchFamily="66" charset="0"/>
              </a:rPr>
              <a:t>Register page</a:t>
            </a:r>
            <a:endParaRPr lang="en-IN" sz="3200" dirty="0">
              <a:solidFill>
                <a:schemeClr val="bg1"/>
              </a:solidFill>
              <a:latin typeface="Script MT Bold" panose="03040602040607080904" pitchFamily="66" charset="0"/>
            </a:endParaRPr>
          </a:p>
        </p:txBody>
      </p:sp>
      <p:pic>
        <p:nvPicPr>
          <p:cNvPr id="27" name="Picture 26">
            <a:extLst>
              <a:ext uri="{FF2B5EF4-FFF2-40B4-BE49-F238E27FC236}">
                <a16:creationId xmlns:a16="http://schemas.microsoft.com/office/drawing/2014/main" id="{61B15A93-1BC2-E02C-731A-8D2028D149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7053" y="6944313"/>
            <a:ext cx="8245846" cy="4816736"/>
          </a:xfrm>
          <a:prstGeom prst="rect">
            <a:avLst/>
          </a:prstGeom>
        </p:spPr>
      </p:pic>
      <p:pic>
        <p:nvPicPr>
          <p:cNvPr id="25" name="Picture 24">
            <a:extLst>
              <a:ext uri="{FF2B5EF4-FFF2-40B4-BE49-F238E27FC236}">
                <a16:creationId xmlns:a16="http://schemas.microsoft.com/office/drawing/2014/main" id="{F329E9DE-E474-CDCE-9FA9-3707431BF455}"/>
              </a:ext>
            </a:extLst>
          </p:cNvPr>
          <p:cNvPicPr>
            <a:picLocks noChangeAspect="1"/>
          </p:cNvPicPr>
          <p:nvPr/>
        </p:nvPicPr>
        <p:blipFill rotWithShape="1">
          <a:blip r:embed="rId10">
            <a:extLst>
              <a:ext uri="{28A0092B-C50C-407E-A947-70E740481C1C}">
                <a14:useLocalDpi xmlns:a14="http://schemas.microsoft.com/office/drawing/2010/main" val="0"/>
              </a:ext>
            </a:extLst>
          </a:blip>
          <a:srcRect t="24122" b="38097"/>
          <a:stretch/>
        </p:blipFill>
        <p:spPr>
          <a:xfrm>
            <a:off x="-6888339" y="-2614271"/>
            <a:ext cx="6742046" cy="4528432"/>
          </a:xfrm>
          <a:prstGeom prst="rect">
            <a:avLst/>
          </a:prstGeom>
        </p:spPr>
      </p:pic>
      <p:sp>
        <p:nvSpPr>
          <p:cNvPr id="38" name="TextBox 37">
            <a:extLst>
              <a:ext uri="{FF2B5EF4-FFF2-40B4-BE49-F238E27FC236}">
                <a16:creationId xmlns:a16="http://schemas.microsoft.com/office/drawing/2014/main" id="{0A45855D-BCA7-003E-39DD-260220756C21}"/>
              </a:ext>
            </a:extLst>
          </p:cNvPr>
          <p:cNvSpPr txBox="1"/>
          <p:nvPr/>
        </p:nvSpPr>
        <p:spPr>
          <a:xfrm flipH="1">
            <a:off x="4266075" y="-1866909"/>
            <a:ext cx="3350557" cy="584775"/>
          </a:xfrm>
          <a:prstGeom prst="rect">
            <a:avLst/>
          </a:prstGeom>
          <a:noFill/>
        </p:spPr>
        <p:txBody>
          <a:bodyPr wrap="square" rtlCol="0">
            <a:spAutoFit/>
          </a:bodyPr>
          <a:lstStyle/>
          <a:p>
            <a:r>
              <a:rPr lang="en-US" sz="3200" dirty="0">
                <a:solidFill>
                  <a:schemeClr val="bg1"/>
                </a:solidFill>
                <a:latin typeface="Script MT Bold" panose="03040602040607080904" pitchFamily="66" charset="0"/>
              </a:rPr>
              <a:t>Contact us page</a:t>
            </a:r>
            <a:endParaRPr lang="en-IN" sz="3200" dirty="0">
              <a:solidFill>
                <a:schemeClr val="bg1"/>
              </a:solidFill>
              <a:latin typeface="Script MT Bold" panose="03040602040607080904" pitchFamily="66" charset="0"/>
            </a:endParaRPr>
          </a:p>
        </p:txBody>
      </p:sp>
      <p:pic>
        <p:nvPicPr>
          <p:cNvPr id="41" name="Picture 40">
            <a:extLst>
              <a:ext uri="{FF2B5EF4-FFF2-40B4-BE49-F238E27FC236}">
                <a16:creationId xmlns:a16="http://schemas.microsoft.com/office/drawing/2014/main" id="{E993EF3E-BAB7-00E2-6035-FE63E4059E5E}"/>
              </a:ext>
            </a:extLst>
          </p:cNvPr>
          <p:cNvPicPr>
            <a:picLocks noChangeAspect="1"/>
          </p:cNvPicPr>
          <p:nvPr/>
        </p:nvPicPr>
        <p:blipFill rotWithShape="1">
          <a:blip r:embed="rId11">
            <a:extLst>
              <a:ext uri="{28A0092B-C50C-407E-A947-70E740481C1C}">
                <a14:useLocalDpi xmlns:a14="http://schemas.microsoft.com/office/drawing/2010/main" val="0"/>
              </a:ext>
            </a:extLst>
          </a:blip>
          <a:srcRect t="8762" b="20289"/>
          <a:stretch/>
        </p:blipFill>
        <p:spPr>
          <a:xfrm>
            <a:off x="13069646" y="-4371400"/>
            <a:ext cx="8326428" cy="4459918"/>
          </a:xfrm>
          <a:prstGeom prst="rect">
            <a:avLst/>
          </a:prstGeom>
        </p:spPr>
      </p:pic>
      <p:sp>
        <p:nvSpPr>
          <p:cNvPr id="43" name="Oval 42">
            <a:extLst>
              <a:ext uri="{FF2B5EF4-FFF2-40B4-BE49-F238E27FC236}">
                <a16:creationId xmlns:a16="http://schemas.microsoft.com/office/drawing/2014/main" id="{6F975237-422B-58E6-E1CD-E9A85D0CDB72}"/>
              </a:ext>
            </a:extLst>
          </p:cNvPr>
          <p:cNvSpPr/>
          <p:nvPr/>
        </p:nvSpPr>
        <p:spPr>
          <a:xfrm>
            <a:off x="9605540" y="-533594"/>
            <a:ext cx="239369" cy="25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72C5785A-01EC-5632-A84E-7991A32C0DDD}"/>
              </a:ext>
            </a:extLst>
          </p:cNvPr>
          <p:cNvPicPr>
            <a:picLocks noChangeAspect="1"/>
          </p:cNvPicPr>
          <p:nvPr/>
        </p:nvPicPr>
        <p:blipFill>
          <a:blip r:embed="rId12"/>
          <a:stretch>
            <a:fillRect/>
          </a:stretch>
        </p:blipFill>
        <p:spPr>
          <a:xfrm>
            <a:off x="1280822" y="1912983"/>
            <a:ext cx="10018351" cy="4570873"/>
          </a:xfrm>
          <a:prstGeom prst="rect">
            <a:avLst/>
          </a:prstGeom>
        </p:spPr>
      </p:pic>
    </p:spTree>
    <p:extLst>
      <p:ext uri="{BB962C8B-B14F-4D97-AF65-F5344CB8AC3E}">
        <p14:creationId xmlns:p14="http://schemas.microsoft.com/office/powerpoint/2010/main" val="2569730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2296</Words>
  <Application>Microsoft Office PowerPoint</Application>
  <PresentationFormat>Widescreen</PresentationFormat>
  <Paragraphs>146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Bahnschrift Condensed</vt:lpstr>
      <vt:lpstr>Calibri</vt:lpstr>
      <vt:lpstr>Calibri Light</vt:lpstr>
      <vt:lpstr>Script MT Bold</vt:lpstr>
      <vt:lpstr>Office Theme</vt:lpstr>
      <vt:lpstr>  DocTech  </vt:lpstr>
      <vt:lpstr>  DocTech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DocTech  </dc:title>
  <dc:creator>diya263@outlook.com</dc:creator>
  <cp:lastModifiedBy>diya263@outlook.com</cp:lastModifiedBy>
  <cp:revision>1</cp:revision>
  <dcterms:created xsi:type="dcterms:W3CDTF">2023-02-04T10:18:36Z</dcterms:created>
  <dcterms:modified xsi:type="dcterms:W3CDTF">2023-02-08T07:40:30Z</dcterms:modified>
</cp:coreProperties>
</file>